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292" r:id="rId54"/>
  </p:sldIdLst>
  <p:sldSz cx="9144000" cy="6858000" type="screen4x3"/>
  <p:notesSz cx="6858000" cy="9144000"/>
  <p:defaultTextStyle>
    <a:defPPr>
      <a:defRPr lang="en-US">
        <a:uFillTx/>
      </a:defRPr>
    </a:defPPr>
    <a:lvl1pPr algn="ctr" rtl="0" fontAlgn="base">
      <a:spcBef>
        <a:spcPct val="0"/>
      </a:spcBef>
      <a:spcAft>
        <a:spcPct val="0"/>
      </a:spcAft>
      <a:defRPr sz="2400" kern="1200">
        <a:solidFill>
          <a:schemeClr val="tx1"/>
        </a:solidFill>
        <a:uFillTx/>
        <a:latin typeface="Arial" charset="0"/>
        <a:ea typeface="+mn-ea"/>
        <a:cs typeface="+mn-cs"/>
      </a:defRPr>
    </a:lvl1pPr>
    <a:lvl2pPr marL="457200" algn="ctr" rtl="0" fontAlgn="base">
      <a:spcBef>
        <a:spcPct val="0"/>
      </a:spcBef>
      <a:spcAft>
        <a:spcPct val="0"/>
      </a:spcAft>
      <a:defRPr sz="2400" kern="1200">
        <a:solidFill>
          <a:schemeClr val="tx1"/>
        </a:solidFill>
        <a:uFillTx/>
        <a:latin typeface="Arial" charset="0"/>
        <a:ea typeface="+mn-ea"/>
        <a:cs typeface="+mn-cs"/>
      </a:defRPr>
    </a:lvl2pPr>
    <a:lvl3pPr marL="914400" algn="ctr" rtl="0" fontAlgn="base">
      <a:spcBef>
        <a:spcPct val="0"/>
      </a:spcBef>
      <a:spcAft>
        <a:spcPct val="0"/>
      </a:spcAft>
      <a:defRPr sz="2400" kern="1200">
        <a:solidFill>
          <a:schemeClr val="tx1"/>
        </a:solidFill>
        <a:uFillTx/>
        <a:latin typeface="Arial" charset="0"/>
        <a:ea typeface="+mn-ea"/>
        <a:cs typeface="+mn-cs"/>
      </a:defRPr>
    </a:lvl3pPr>
    <a:lvl4pPr marL="1371600" algn="ctr" rtl="0" fontAlgn="base">
      <a:spcBef>
        <a:spcPct val="0"/>
      </a:spcBef>
      <a:spcAft>
        <a:spcPct val="0"/>
      </a:spcAft>
      <a:defRPr sz="2400" kern="1200">
        <a:solidFill>
          <a:schemeClr val="tx1"/>
        </a:solidFill>
        <a:uFillTx/>
        <a:latin typeface="Arial" charset="0"/>
        <a:ea typeface="+mn-ea"/>
        <a:cs typeface="+mn-cs"/>
      </a:defRPr>
    </a:lvl4pPr>
    <a:lvl5pPr marL="1828800" algn="ctr" rtl="0" fontAlgn="base">
      <a:spcBef>
        <a:spcPct val="0"/>
      </a:spcBef>
      <a:spcAft>
        <a:spcPct val="0"/>
      </a:spcAft>
      <a:defRPr sz="2400" kern="1200">
        <a:solidFill>
          <a:schemeClr val="tx1"/>
        </a:solidFill>
        <a:uFillTx/>
        <a:latin typeface="Arial" charset="0"/>
        <a:ea typeface="+mn-ea"/>
        <a:cs typeface="+mn-cs"/>
      </a:defRPr>
    </a:lvl5pPr>
    <a:lvl6pPr marL="2286000" algn="l" defTabSz="914400" rtl="0" eaLnBrk="1" latinLnBrk="0" hangingPunct="1">
      <a:defRPr sz="2400" kern="1200">
        <a:solidFill>
          <a:schemeClr val="tx1"/>
        </a:solidFill>
        <a:uFillTx/>
        <a:latin typeface="Arial" charset="0"/>
        <a:ea typeface="+mn-ea"/>
        <a:cs typeface="+mn-cs"/>
      </a:defRPr>
    </a:lvl6pPr>
    <a:lvl7pPr marL="2743200" algn="l" defTabSz="914400" rtl="0" eaLnBrk="1" latinLnBrk="0" hangingPunct="1">
      <a:defRPr sz="2400" kern="1200">
        <a:solidFill>
          <a:schemeClr val="tx1"/>
        </a:solidFill>
        <a:uFillTx/>
        <a:latin typeface="Arial" charset="0"/>
        <a:ea typeface="+mn-ea"/>
        <a:cs typeface="+mn-cs"/>
      </a:defRPr>
    </a:lvl7pPr>
    <a:lvl8pPr marL="3200400" algn="l" defTabSz="914400" rtl="0" eaLnBrk="1" latinLnBrk="0" hangingPunct="1">
      <a:defRPr sz="2400" kern="1200">
        <a:solidFill>
          <a:schemeClr val="tx1"/>
        </a:solidFill>
        <a:uFillTx/>
        <a:latin typeface="Arial" charset="0"/>
        <a:ea typeface="+mn-ea"/>
        <a:cs typeface="+mn-cs"/>
      </a:defRPr>
    </a:lvl8pPr>
    <a:lvl9pPr marL="3657600" algn="l" defTabSz="914400" rtl="0" eaLnBrk="1" latinLnBrk="0" hangingPunct="1">
      <a:defRPr sz="2400" kern="1200">
        <a:solidFill>
          <a:schemeClr val="tx1"/>
        </a:solidFill>
        <a:uFillTx/>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34" autoAdjust="0"/>
    <p:restoredTop sz="73866" autoAdjust="0"/>
  </p:normalViewPr>
  <p:slideViewPr>
    <p:cSldViewPr>
      <p:cViewPr varScale="1">
        <p:scale>
          <a:sx n="64" d="100"/>
          <a:sy n="64" d="100"/>
        </p:scale>
        <p:origin x="120" y="2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0C411D-B8AB-4A87-9941-1EF1FA713654}" type="doc">
      <dgm:prSet loTypeId="urn:microsoft.com/office/officeart/2005/8/layout/radial3" loCatId="relationship" qsTypeId="urn:microsoft.com/office/officeart/2005/8/quickstyle/simple5" qsCatId="simple" csTypeId="urn:microsoft.com/office/officeart/2005/8/colors/accent1_2" csCatId="accent1" phldr="1"/>
      <dgm:spPr/>
      <dgm:t>
        <a:bodyPr/>
        <a:lstStyle/>
        <a:p>
          <a:endParaRPr lang="en-US"/>
        </a:p>
      </dgm:t>
    </dgm:pt>
    <dgm:pt modelId="{2D59C47E-CC05-4882-BB34-25D3D643ECB6}">
      <dgm:prSet phldrT="[Text]"/>
      <dgm:spPr>
        <a:solidFill>
          <a:srgbClr val="99FF66"/>
        </a:solidFill>
      </dgm:spPr>
      <dgm:t>
        <a:bodyPr/>
        <a:lstStyle/>
        <a:p>
          <a:r>
            <a:rPr lang="en-US" b="1" dirty="0"/>
            <a:t>Airway OK</a:t>
          </a:r>
        </a:p>
      </dgm:t>
    </dgm:pt>
    <dgm:pt modelId="{05B95CAB-AAE6-423D-947C-FF0D51B6EF6C}" type="parTrans" cxnId="{5C893A7C-9084-47C7-BB39-F5290E09BCD2}">
      <dgm:prSet/>
      <dgm:spPr/>
      <dgm:t>
        <a:bodyPr/>
        <a:lstStyle/>
        <a:p>
          <a:endParaRPr lang="en-US"/>
        </a:p>
      </dgm:t>
    </dgm:pt>
    <dgm:pt modelId="{07E0994C-8664-4F71-8A6A-F5FB4321E91C}" type="sibTrans" cxnId="{5C893A7C-9084-47C7-BB39-F5290E09BCD2}">
      <dgm:prSet/>
      <dgm:spPr/>
      <dgm:t>
        <a:bodyPr/>
        <a:lstStyle/>
        <a:p>
          <a:endParaRPr lang="en-US"/>
        </a:p>
      </dgm:t>
    </dgm:pt>
    <dgm:pt modelId="{1AF05C5B-DDEE-4FB8-B511-BDAE2DD0D8FD}">
      <dgm:prSet phldrT="[Text]"/>
      <dgm:spPr>
        <a:solidFill>
          <a:schemeClr val="accent5">
            <a:lumMod val="20000"/>
            <a:lumOff val="80000"/>
          </a:schemeClr>
        </a:solidFill>
      </dgm:spPr>
      <dgm:t>
        <a:bodyPr/>
        <a:lstStyle/>
        <a:p>
          <a:r>
            <a:rPr lang="en-US" dirty="0" err="1"/>
            <a:t>Tỉnh</a:t>
          </a:r>
          <a:endParaRPr lang="en-US" dirty="0"/>
        </a:p>
      </dgm:t>
    </dgm:pt>
    <dgm:pt modelId="{FC32F437-0E70-4D89-8237-7DCC0A4FD22A}" type="parTrans" cxnId="{A4CA664B-6BF6-4B50-A159-34900BFE9169}">
      <dgm:prSet/>
      <dgm:spPr/>
      <dgm:t>
        <a:bodyPr/>
        <a:lstStyle/>
        <a:p>
          <a:endParaRPr lang="en-US"/>
        </a:p>
      </dgm:t>
    </dgm:pt>
    <dgm:pt modelId="{B30761E3-470B-4B74-A44E-596A279E7FA4}" type="sibTrans" cxnId="{A4CA664B-6BF6-4B50-A159-34900BFE9169}">
      <dgm:prSet/>
      <dgm:spPr/>
      <dgm:t>
        <a:bodyPr/>
        <a:lstStyle/>
        <a:p>
          <a:endParaRPr lang="en-US"/>
        </a:p>
      </dgm:t>
    </dgm:pt>
    <dgm:pt modelId="{E9B9F771-05FA-4C16-8B99-A2E86F4A0B15}">
      <dgm:prSet phldrT="[Text]"/>
      <dgm:spPr>
        <a:solidFill>
          <a:schemeClr val="accent5">
            <a:lumMod val="20000"/>
            <a:lumOff val="80000"/>
          </a:schemeClr>
        </a:solidFill>
      </dgm:spPr>
      <dgm:t>
        <a:bodyPr/>
        <a:lstStyle/>
        <a:p>
          <a:r>
            <a:rPr lang="en-US" dirty="0" err="1"/>
            <a:t>Thở</a:t>
          </a:r>
          <a:r>
            <a:rPr lang="en-US" dirty="0"/>
            <a:t> </a:t>
          </a:r>
          <a:r>
            <a:rPr lang="en-US" dirty="0" err="1"/>
            <a:t>bt</a:t>
          </a:r>
          <a:endParaRPr lang="en-US" dirty="0"/>
        </a:p>
      </dgm:t>
    </dgm:pt>
    <dgm:pt modelId="{FABCED38-1706-4483-802D-21AEF4265F0B}" type="parTrans" cxnId="{740F1EC1-0CCC-4661-B9EF-2F3EDE542565}">
      <dgm:prSet/>
      <dgm:spPr/>
      <dgm:t>
        <a:bodyPr/>
        <a:lstStyle/>
        <a:p>
          <a:endParaRPr lang="en-US"/>
        </a:p>
      </dgm:t>
    </dgm:pt>
    <dgm:pt modelId="{366A5D7F-004B-42CF-AE60-FCB23172B158}" type="sibTrans" cxnId="{740F1EC1-0CCC-4661-B9EF-2F3EDE542565}">
      <dgm:prSet/>
      <dgm:spPr/>
      <dgm:t>
        <a:bodyPr/>
        <a:lstStyle/>
        <a:p>
          <a:endParaRPr lang="en-US"/>
        </a:p>
      </dgm:t>
    </dgm:pt>
    <dgm:pt modelId="{31A8222A-5BD7-4939-B797-8FEE8E8E601E}">
      <dgm:prSet/>
      <dgm:spPr>
        <a:solidFill>
          <a:schemeClr val="accent5">
            <a:lumMod val="20000"/>
            <a:lumOff val="80000"/>
          </a:schemeClr>
        </a:solidFill>
      </dgm:spPr>
      <dgm:t>
        <a:bodyPr/>
        <a:lstStyle/>
        <a:p>
          <a:r>
            <a:rPr lang="en-US"/>
            <a:t>Giọng nói bt</a:t>
          </a:r>
        </a:p>
      </dgm:t>
    </dgm:pt>
    <dgm:pt modelId="{CF1F359A-B12E-4730-A77C-D4F8E03CEB00}" type="parTrans" cxnId="{C4A9CEC3-8454-4C17-AEDB-9987433FF114}">
      <dgm:prSet/>
      <dgm:spPr/>
      <dgm:t>
        <a:bodyPr/>
        <a:lstStyle/>
        <a:p>
          <a:endParaRPr lang="en-US"/>
        </a:p>
      </dgm:t>
    </dgm:pt>
    <dgm:pt modelId="{B550E0BB-4B9E-4E84-8B03-851EB52CC663}" type="sibTrans" cxnId="{C4A9CEC3-8454-4C17-AEDB-9987433FF114}">
      <dgm:prSet/>
      <dgm:spPr/>
      <dgm:t>
        <a:bodyPr/>
        <a:lstStyle/>
        <a:p>
          <a:endParaRPr lang="en-US"/>
        </a:p>
      </dgm:t>
    </dgm:pt>
    <dgm:pt modelId="{BD57AD4A-ED4F-4CF3-9CF8-C8DD07D9BE3B}" type="pres">
      <dgm:prSet presAssocID="{420C411D-B8AB-4A87-9941-1EF1FA713654}" presName="composite" presStyleCnt="0">
        <dgm:presLayoutVars>
          <dgm:chMax val="1"/>
          <dgm:dir/>
          <dgm:resizeHandles val="exact"/>
        </dgm:presLayoutVars>
      </dgm:prSet>
      <dgm:spPr/>
    </dgm:pt>
    <dgm:pt modelId="{260195FE-D3D0-4F13-828A-13F3401D280D}" type="pres">
      <dgm:prSet presAssocID="{420C411D-B8AB-4A87-9941-1EF1FA713654}" presName="radial" presStyleCnt="0">
        <dgm:presLayoutVars>
          <dgm:animLvl val="ctr"/>
        </dgm:presLayoutVars>
      </dgm:prSet>
      <dgm:spPr/>
    </dgm:pt>
    <dgm:pt modelId="{31FE8D3E-BD25-46A6-9509-25220E161B13}" type="pres">
      <dgm:prSet presAssocID="{2D59C47E-CC05-4882-BB34-25D3D643ECB6}" presName="centerShape" presStyleLbl="vennNode1" presStyleIdx="0" presStyleCnt="4" custScaleX="82691" custScaleY="86796"/>
      <dgm:spPr/>
    </dgm:pt>
    <dgm:pt modelId="{140F8F78-F95C-43AB-BC05-2F0D64A76DC9}" type="pres">
      <dgm:prSet presAssocID="{1AF05C5B-DDEE-4FB8-B511-BDAE2DD0D8FD}" presName="node" presStyleLbl="vennNode1" presStyleIdx="1" presStyleCnt="4">
        <dgm:presLayoutVars>
          <dgm:bulletEnabled val="1"/>
        </dgm:presLayoutVars>
      </dgm:prSet>
      <dgm:spPr/>
    </dgm:pt>
    <dgm:pt modelId="{578850C3-2E17-4580-A258-9B4B9C69539F}" type="pres">
      <dgm:prSet presAssocID="{E9B9F771-05FA-4C16-8B99-A2E86F4A0B15}" presName="node" presStyleLbl="vennNode1" presStyleIdx="2" presStyleCnt="4">
        <dgm:presLayoutVars>
          <dgm:bulletEnabled val="1"/>
        </dgm:presLayoutVars>
      </dgm:prSet>
      <dgm:spPr/>
    </dgm:pt>
    <dgm:pt modelId="{F6E4B24A-7774-40C7-BBC5-E1655F22A1AE}" type="pres">
      <dgm:prSet presAssocID="{31A8222A-5BD7-4939-B797-8FEE8E8E601E}" presName="node" presStyleLbl="vennNode1" presStyleIdx="3" presStyleCnt="4">
        <dgm:presLayoutVars>
          <dgm:bulletEnabled val="1"/>
        </dgm:presLayoutVars>
      </dgm:prSet>
      <dgm:spPr/>
    </dgm:pt>
  </dgm:ptLst>
  <dgm:cxnLst>
    <dgm:cxn modelId="{C60FF933-924B-4A0C-9C94-05C0F97B4497}" type="presOf" srcId="{2D59C47E-CC05-4882-BB34-25D3D643ECB6}" destId="{31FE8D3E-BD25-46A6-9509-25220E161B13}" srcOrd="0" destOrd="0" presId="urn:microsoft.com/office/officeart/2005/8/layout/radial3"/>
    <dgm:cxn modelId="{A4CA664B-6BF6-4B50-A159-34900BFE9169}" srcId="{2D59C47E-CC05-4882-BB34-25D3D643ECB6}" destId="{1AF05C5B-DDEE-4FB8-B511-BDAE2DD0D8FD}" srcOrd="0" destOrd="0" parTransId="{FC32F437-0E70-4D89-8237-7DCC0A4FD22A}" sibTransId="{B30761E3-470B-4B74-A44E-596A279E7FA4}"/>
    <dgm:cxn modelId="{6953204E-A389-43FC-A526-FD0625CBEFCA}" type="presOf" srcId="{420C411D-B8AB-4A87-9941-1EF1FA713654}" destId="{BD57AD4A-ED4F-4CF3-9CF8-C8DD07D9BE3B}" srcOrd="0" destOrd="0" presId="urn:microsoft.com/office/officeart/2005/8/layout/radial3"/>
    <dgm:cxn modelId="{A9955973-54B1-4DE0-801A-BF2196856DF0}" type="presOf" srcId="{E9B9F771-05FA-4C16-8B99-A2E86F4A0B15}" destId="{578850C3-2E17-4580-A258-9B4B9C69539F}" srcOrd="0" destOrd="0" presId="urn:microsoft.com/office/officeart/2005/8/layout/radial3"/>
    <dgm:cxn modelId="{5C893A7C-9084-47C7-BB39-F5290E09BCD2}" srcId="{420C411D-B8AB-4A87-9941-1EF1FA713654}" destId="{2D59C47E-CC05-4882-BB34-25D3D643ECB6}" srcOrd="0" destOrd="0" parTransId="{05B95CAB-AAE6-423D-947C-FF0D51B6EF6C}" sibTransId="{07E0994C-8664-4F71-8A6A-F5FB4321E91C}"/>
    <dgm:cxn modelId="{17AF50A9-A6EB-4513-B78E-694F8A443D84}" type="presOf" srcId="{1AF05C5B-DDEE-4FB8-B511-BDAE2DD0D8FD}" destId="{140F8F78-F95C-43AB-BC05-2F0D64A76DC9}" srcOrd="0" destOrd="0" presId="urn:microsoft.com/office/officeart/2005/8/layout/radial3"/>
    <dgm:cxn modelId="{E5EAB6AF-E2F3-4FBE-9220-3B872ED1346C}" type="presOf" srcId="{31A8222A-5BD7-4939-B797-8FEE8E8E601E}" destId="{F6E4B24A-7774-40C7-BBC5-E1655F22A1AE}" srcOrd="0" destOrd="0" presId="urn:microsoft.com/office/officeart/2005/8/layout/radial3"/>
    <dgm:cxn modelId="{740F1EC1-0CCC-4661-B9EF-2F3EDE542565}" srcId="{2D59C47E-CC05-4882-BB34-25D3D643ECB6}" destId="{E9B9F771-05FA-4C16-8B99-A2E86F4A0B15}" srcOrd="1" destOrd="0" parTransId="{FABCED38-1706-4483-802D-21AEF4265F0B}" sibTransId="{366A5D7F-004B-42CF-AE60-FCB23172B158}"/>
    <dgm:cxn modelId="{C4A9CEC3-8454-4C17-AEDB-9987433FF114}" srcId="{2D59C47E-CC05-4882-BB34-25D3D643ECB6}" destId="{31A8222A-5BD7-4939-B797-8FEE8E8E601E}" srcOrd="2" destOrd="0" parTransId="{CF1F359A-B12E-4730-A77C-D4F8E03CEB00}" sibTransId="{B550E0BB-4B9E-4E84-8B03-851EB52CC663}"/>
    <dgm:cxn modelId="{D69D7E86-DD1E-4321-974A-BA62E8B24E5B}" type="presParOf" srcId="{BD57AD4A-ED4F-4CF3-9CF8-C8DD07D9BE3B}" destId="{260195FE-D3D0-4F13-828A-13F3401D280D}" srcOrd="0" destOrd="0" presId="urn:microsoft.com/office/officeart/2005/8/layout/radial3"/>
    <dgm:cxn modelId="{ED468115-F3BE-4E6F-A1AC-8AE334929FF5}" type="presParOf" srcId="{260195FE-D3D0-4F13-828A-13F3401D280D}" destId="{31FE8D3E-BD25-46A6-9509-25220E161B13}" srcOrd="0" destOrd="0" presId="urn:microsoft.com/office/officeart/2005/8/layout/radial3"/>
    <dgm:cxn modelId="{63F2B10E-B151-4FA2-A1A0-5B0FD8EAC701}" type="presParOf" srcId="{260195FE-D3D0-4F13-828A-13F3401D280D}" destId="{140F8F78-F95C-43AB-BC05-2F0D64A76DC9}" srcOrd="1" destOrd="0" presId="urn:microsoft.com/office/officeart/2005/8/layout/radial3"/>
    <dgm:cxn modelId="{3D902AF2-7F66-4F0B-9520-088AED5DA371}" type="presParOf" srcId="{260195FE-D3D0-4F13-828A-13F3401D280D}" destId="{578850C3-2E17-4580-A258-9B4B9C69539F}" srcOrd="2" destOrd="0" presId="urn:microsoft.com/office/officeart/2005/8/layout/radial3"/>
    <dgm:cxn modelId="{06040532-F537-4C47-A0CB-26AB872C6A41}" type="presParOf" srcId="{260195FE-D3D0-4F13-828A-13F3401D280D}" destId="{F6E4B24A-7774-40C7-BBC5-E1655F22A1AE}"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56AF7-46CA-476F-96FC-E5EDB0C7862F}"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B3E8F938-0654-4550-B950-A72174F083F4}">
      <dgm:prSet phldrT="[Text]"/>
      <dgm:spPr>
        <a:solidFill>
          <a:srgbClr val="00B050"/>
        </a:solidFill>
        <a:ln>
          <a:noFill/>
        </a:ln>
      </dgm:spPr>
      <dgm:t>
        <a:bodyPr/>
        <a:lstStyle/>
        <a:p>
          <a:r>
            <a:rPr lang="en-US" dirty="0" err="1"/>
            <a:t>Nên</a:t>
          </a:r>
          <a:endParaRPr lang="en-US" dirty="0"/>
        </a:p>
      </dgm:t>
    </dgm:pt>
    <dgm:pt modelId="{8E86248E-8F92-4D53-9FAD-FD6459D0D699}" type="parTrans" cxnId="{467D40F0-719E-4B1E-9530-7A1362503761}">
      <dgm:prSet/>
      <dgm:spPr/>
      <dgm:t>
        <a:bodyPr/>
        <a:lstStyle/>
        <a:p>
          <a:endParaRPr lang="en-US"/>
        </a:p>
      </dgm:t>
    </dgm:pt>
    <dgm:pt modelId="{3DE72583-44C6-4B69-9E4D-D36EEBC402AF}" type="sibTrans" cxnId="{467D40F0-719E-4B1E-9530-7A1362503761}">
      <dgm:prSet/>
      <dgm:spPr/>
      <dgm:t>
        <a:bodyPr/>
        <a:lstStyle/>
        <a:p>
          <a:endParaRPr lang="en-US"/>
        </a:p>
      </dgm:t>
    </dgm:pt>
    <dgm:pt modelId="{3863E53A-7C40-4102-BCAB-C232304C6E1A}">
      <dgm:prSet phldrT="[Text]"/>
      <dgm:spPr>
        <a:solidFill>
          <a:srgbClr val="CCFFCC"/>
        </a:solidFill>
      </dgm:spPr>
      <dgm:t>
        <a:bodyPr/>
        <a:lstStyle/>
        <a:p>
          <a:r>
            <a:rPr lang="en-US" dirty="0" err="1"/>
            <a:t>Đắp</a:t>
          </a:r>
          <a:r>
            <a:rPr lang="en-US" dirty="0"/>
            <a:t> 1 </a:t>
          </a:r>
          <a:r>
            <a:rPr lang="en-US" dirty="0" err="1"/>
            <a:t>gạc</a:t>
          </a:r>
          <a:r>
            <a:rPr lang="en-US" dirty="0"/>
            <a:t> </a:t>
          </a:r>
          <a:r>
            <a:rPr lang="en-US" dirty="0" err="1"/>
            <a:t>và</a:t>
          </a:r>
          <a:r>
            <a:rPr lang="en-US" dirty="0"/>
            <a:t> </a:t>
          </a:r>
          <a:r>
            <a:rPr lang="en-US" dirty="0" err="1"/>
            <a:t>lấy</a:t>
          </a:r>
          <a:r>
            <a:rPr lang="en-US" dirty="0"/>
            <a:t> </a:t>
          </a:r>
          <a:r>
            <a:rPr lang="en-US" dirty="0" err="1"/>
            <a:t>tay</a:t>
          </a:r>
          <a:r>
            <a:rPr lang="en-US" dirty="0"/>
            <a:t> </a:t>
          </a:r>
          <a:r>
            <a:rPr lang="en-US" dirty="0" err="1"/>
            <a:t>đè</a:t>
          </a:r>
          <a:r>
            <a:rPr lang="en-US" dirty="0"/>
            <a:t> </a:t>
          </a:r>
          <a:r>
            <a:rPr lang="en-US" dirty="0" err="1"/>
            <a:t>lên</a:t>
          </a:r>
          <a:endParaRPr lang="en-US" dirty="0"/>
        </a:p>
      </dgm:t>
    </dgm:pt>
    <dgm:pt modelId="{33EDDDFE-4F7D-4F02-AE4F-3D277BBCCE16}" type="parTrans" cxnId="{D7D653FD-1D30-40C0-9473-2C851015753E}">
      <dgm:prSet/>
      <dgm:spPr/>
      <dgm:t>
        <a:bodyPr/>
        <a:lstStyle/>
        <a:p>
          <a:endParaRPr lang="en-US"/>
        </a:p>
      </dgm:t>
    </dgm:pt>
    <dgm:pt modelId="{13B38C84-9652-4C13-BBC2-DBC48E786C72}" type="sibTrans" cxnId="{D7D653FD-1D30-40C0-9473-2C851015753E}">
      <dgm:prSet/>
      <dgm:spPr/>
      <dgm:t>
        <a:bodyPr/>
        <a:lstStyle/>
        <a:p>
          <a:endParaRPr lang="en-US"/>
        </a:p>
      </dgm:t>
    </dgm:pt>
    <dgm:pt modelId="{AB3CCFB5-2F0D-4078-8CAC-50EB2311B73D}">
      <dgm:prSet phldrT="[Text]"/>
      <dgm:spPr>
        <a:solidFill>
          <a:srgbClr val="CCFFCC"/>
        </a:solidFill>
      </dgm:spPr>
      <dgm:t>
        <a:bodyPr/>
        <a:lstStyle/>
        <a:p>
          <a:r>
            <a:rPr lang="en-US" dirty="0" err="1"/>
            <a:t>Hạn</a:t>
          </a:r>
          <a:r>
            <a:rPr lang="en-US" dirty="0"/>
            <a:t> </a:t>
          </a:r>
          <a:r>
            <a:rPr lang="en-US" dirty="0" err="1"/>
            <a:t>chế</a:t>
          </a:r>
          <a:r>
            <a:rPr lang="en-US" dirty="0"/>
            <a:t> </a:t>
          </a:r>
          <a:r>
            <a:rPr lang="en-US" dirty="0" err="1"/>
            <a:t>garrot</a:t>
          </a:r>
          <a:endParaRPr lang="en-US" dirty="0"/>
        </a:p>
      </dgm:t>
    </dgm:pt>
    <dgm:pt modelId="{8E7E77F0-7F64-4E0E-BAE4-B30BC527EB03}" type="parTrans" cxnId="{E60BADE8-3F5D-4304-9DD8-F98648CB78AA}">
      <dgm:prSet/>
      <dgm:spPr/>
      <dgm:t>
        <a:bodyPr/>
        <a:lstStyle/>
        <a:p>
          <a:endParaRPr lang="en-US"/>
        </a:p>
      </dgm:t>
    </dgm:pt>
    <dgm:pt modelId="{7598941F-B7D2-4F54-A84D-308FB83EF10A}" type="sibTrans" cxnId="{E60BADE8-3F5D-4304-9DD8-F98648CB78AA}">
      <dgm:prSet/>
      <dgm:spPr/>
      <dgm:t>
        <a:bodyPr/>
        <a:lstStyle/>
        <a:p>
          <a:endParaRPr lang="en-US"/>
        </a:p>
      </dgm:t>
    </dgm:pt>
    <dgm:pt modelId="{E6F16D00-3C5D-4B1D-984C-021D3C4336AA}">
      <dgm:prSet phldrT="[Text]"/>
      <dgm:spPr>
        <a:solidFill>
          <a:srgbClr val="C00000"/>
        </a:solidFill>
        <a:ln>
          <a:noFill/>
        </a:ln>
      </dgm:spPr>
      <dgm:t>
        <a:bodyPr/>
        <a:lstStyle/>
        <a:p>
          <a:r>
            <a:rPr lang="en-US" dirty="0" err="1"/>
            <a:t>Không</a:t>
          </a:r>
          <a:endParaRPr lang="en-US" dirty="0"/>
        </a:p>
      </dgm:t>
    </dgm:pt>
    <dgm:pt modelId="{2F72D75E-BC25-40AF-8CAB-8DD0E5262EFD}" type="parTrans" cxnId="{D0616724-649C-44AD-BDDC-414B0BDB14C0}">
      <dgm:prSet/>
      <dgm:spPr/>
      <dgm:t>
        <a:bodyPr/>
        <a:lstStyle/>
        <a:p>
          <a:endParaRPr lang="en-US"/>
        </a:p>
      </dgm:t>
    </dgm:pt>
    <dgm:pt modelId="{4BC56B48-DB23-48A7-A469-40B6E54B10FE}" type="sibTrans" cxnId="{D0616724-649C-44AD-BDDC-414B0BDB14C0}">
      <dgm:prSet/>
      <dgm:spPr/>
      <dgm:t>
        <a:bodyPr/>
        <a:lstStyle/>
        <a:p>
          <a:endParaRPr lang="en-US"/>
        </a:p>
      </dgm:t>
    </dgm:pt>
    <dgm:pt modelId="{3153862D-658F-4B4A-9212-09E629761CDA}">
      <dgm:prSet phldrT="[Text]"/>
      <dgm:spPr>
        <a:solidFill>
          <a:srgbClr val="FFCCFF"/>
        </a:solidFill>
      </dgm:spPr>
      <dgm:t>
        <a:bodyPr/>
        <a:lstStyle/>
        <a:p>
          <a:r>
            <a:rPr lang="en-US" dirty="0" err="1"/>
            <a:t>Đắp</a:t>
          </a:r>
          <a:r>
            <a:rPr lang="en-US" dirty="0"/>
            <a:t> </a:t>
          </a:r>
          <a:r>
            <a:rPr lang="en-US" dirty="0" err="1"/>
            <a:t>nhiều</a:t>
          </a:r>
          <a:r>
            <a:rPr lang="en-US" dirty="0"/>
            <a:t> </a:t>
          </a:r>
          <a:r>
            <a:rPr lang="en-US" dirty="0" err="1"/>
            <a:t>gạc</a:t>
          </a:r>
          <a:endParaRPr lang="en-US" dirty="0"/>
        </a:p>
      </dgm:t>
    </dgm:pt>
    <dgm:pt modelId="{4D131523-8AF7-4B33-A607-B6DAB9BC51E0}" type="parTrans" cxnId="{6DA0C32C-5455-4FFE-8F5E-09728E2A4776}">
      <dgm:prSet/>
      <dgm:spPr/>
      <dgm:t>
        <a:bodyPr/>
        <a:lstStyle/>
        <a:p>
          <a:endParaRPr lang="en-US"/>
        </a:p>
      </dgm:t>
    </dgm:pt>
    <dgm:pt modelId="{DA2FBCEF-DFDF-483E-8218-EBE19E9305B1}" type="sibTrans" cxnId="{6DA0C32C-5455-4FFE-8F5E-09728E2A4776}">
      <dgm:prSet/>
      <dgm:spPr/>
      <dgm:t>
        <a:bodyPr/>
        <a:lstStyle/>
        <a:p>
          <a:endParaRPr lang="en-US"/>
        </a:p>
      </dgm:t>
    </dgm:pt>
    <dgm:pt modelId="{C11F939E-3F20-4D4B-8FBA-88FE579806F9}">
      <dgm:prSet phldrT="[Text]"/>
      <dgm:spPr>
        <a:solidFill>
          <a:srgbClr val="FFCCFF"/>
        </a:solidFill>
      </dgm:spPr>
      <dgm:t>
        <a:bodyPr/>
        <a:lstStyle/>
        <a:p>
          <a:r>
            <a:rPr lang="en-US" dirty="0" err="1"/>
            <a:t>Kẹp</a:t>
          </a:r>
          <a:r>
            <a:rPr lang="en-US" dirty="0"/>
            <a:t> </a:t>
          </a:r>
          <a:r>
            <a:rPr lang="en-US" dirty="0" err="1"/>
            <a:t>mù</a:t>
          </a:r>
          <a:r>
            <a:rPr lang="en-US" dirty="0"/>
            <a:t> </a:t>
          </a:r>
        </a:p>
      </dgm:t>
    </dgm:pt>
    <dgm:pt modelId="{A154B552-722E-463E-8033-09B048DBFF30}" type="parTrans" cxnId="{9809139D-7EE1-4230-9050-9CF2A27484DC}">
      <dgm:prSet/>
      <dgm:spPr/>
      <dgm:t>
        <a:bodyPr/>
        <a:lstStyle/>
        <a:p>
          <a:endParaRPr lang="en-US"/>
        </a:p>
      </dgm:t>
    </dgm:pt>
    <dgm:pt modelId="{2CF501A2-AF31-4260-8E10-A3EDFEFEBCBA}" type="sibTrans" cxnId="{9809139D-7EE1-4230-9050-9CF2A27484DC}">
      <dgm:prSet/>
      <dgm:spPr/>
      <dgm:t>
        <a:bodyPr/>
        <a:lstStyle/>
        <a:p>
          <a:endParaRPr lang="en-US"/>
        </a:p>
      </dgm:t>
    </dgm:pt>
    <dgm:pt modelId="{C77D716F-6D54-4A53-8789-EDD31864E78E}" type="pres">
      <dgm:prSet presAssocID="{FEE56AF7-46CA-476F-96FC-E5EDB0C7862F}" presName="list" presStyleCnt="0">
        <dgm:presLayoutVars>
          <dgm:dir/>
          <dgm:animLvl val="lvl"/>
        </dgm:presLayoutVars>
      </dgm:prSet>
      <dgm:spPr/>
    </dgm:pt>
    <dgm:pt modelId="{DB58EE1D-CD37-41E8-9258-2AA6D5689DAB}" type="pres">
      <dgm:prSet presAssocID="{B3E8F938-0654-4550-B950-A72174F083F4}" presName="posSpace" presStyleCnt="0"/>
      <dgm:spPr/>
    </dgm:pt>
    <dgm:pt modelId="{D3E3A256-F83A-4A1E-8B34-B2D54174FC20}" type="pres">
      <dgm:prSet presAssocID="{B3E8F938-0654-4550-B950-A72174F083F4}" presName="vertFlow" presStyleCnt="0"/>
      <dgm:spPr/>
    </dgm:pt>
    <dgm:pt modelId="{8980CFB0-CA2F-4ED3-8003-B6665B6D8ED2}" type="pres">
      <dgm:prSet presAssocID="{B3E8F938-0654-4550-B950-A72174F083F4}" presName="topSpace" presStyleCnt="0"/>
      <dgm:spPr/>
    </dgm:pt>
    <dgm:pt modelId="{C224AA57-F7E8-4122-A14A-467C51EAF2B4}" type="pres">
      <dgm:prSet presAssocID="{B3E8F938-0654-4550-B950-A72174F083F4}" presName="firstComp" presStyleCnt="0"/>
      <dgm:spPr/>
    </dgm:pt>
    <dgm:pt modelId="{91866F2C-B6E6-43DD-A524-4A97D8BCA74F}" type="pres">
      <dgm:prSet presAssocID="{B3E8F938-0654-4550-B950-A72174F083F4}" presName="firstChild" presStyleLbl="bgAccFollowNode1" presStyleIdx="0" presStyleCnt="4"/>
      <dgm:spPr/>
    </dgm:pt>
    <dgm:pt modelId="{F78D6849-D511-4A2B-891B-2200F1FE0AF6}" type="pres">
      <dgm:prSet presAssocID="{B3E8F938-0654-4550-B950-A72174F083F4}" presName="firstChildTx" presStyleLbl="bgAccFollowNode1" presStyleIdx="0" presStyleCnt="4">
        <dgm:presLayoutVars>
          <dgm:bulletEnabled val="1"/>
        </dgm:presLayoutVars>
      </dgm:prSet>
      <dgm:spPr/>
    </dgm:pt>
    <dgm:pt modelId="{F46708CA-C760-469E-A2A0-BE9D05D4CDE6}" type="pres">
      <dgm:prSet presAssocID="{AB3CCFB5-2F0D-4078-8CAC-50EB2311B73D}" presName="comp" presStyleCnt="0"/>
      <dgm:spPr/>
    </dgm:pt>
    <dgm:pt modelId="{B39AF59B-3E54-4BB5-8F8E-AC43C89FBD31}" type="pres">
      <dgm:prSet presAssocID="{AB3CCFB5-2F0D-4078-8CAC-50EB2311B73D}" presName="child" presStyleLbl="bgAccFollowNode1" presStyleIdx="1" presStyleCnt="4"/>
      <dgm:spPr/>
    </dgm:pt>
    <dgm:pt modelId="{7D5423B3-A92F-4BD8-B83B-BFF3DDCC7A5C}" type="pres">
      <dgm:prSet presAssocID="{AB3CCFB5-2F0D-4078-8CAC-50EB2311B73D}" presName="childTx" presStyleLbl="bgAccFollowNode1" presStyleIdx="1" presStyleCnt="4">
        <dgm:presLayoutVars>
          <dgm:bulletEnabled val="1"/>
        </dgm:presLayoutVars>
      </dgm:prSet>
      <dgm:spPr/>
    </dgm:pt>
    <dgm:pt modelId="{70B210F0-2CCF-4FAA-9B34-17227D1131E0}" type="pres">
      <dgm:prSet presAssocID="{B3E8F938-0654-4550-B950-A72174F083F4}" presName="negSpace" presStyleCnt="0"/>
      <dgm:spPr/>
    </dgm:pt>
    <dgm:pt modelId="{82140A4D-BEF0-4AF0-9F13-55209252F6B9}" type="pres">
      <dgm:prSet presAssocID="{B3E8F938-0654-4550-B950-A72174F083F4}" presName="circle" presStyleLbl="node1" presStyleIdx="0" presStyleCnt="2"/>
      <dgm:spPr/>
    </dgm:pt>
    <dgm:pt modelId="{D7E08DFD-0AD6-4BAE-8A1D-4F1387563273}" type="pres">
      <dgm:prSet presAssocID="{3DE72583-44C6-4B69-9E4D-D36EEBC402AF}" presName="transSpace" presStyleCnt="0"/>
      <dgm:spPr/>
    </dgm:pt>
    <dgm:pt modelId="{6287D84C-190A-4F8C-9CDF-AE5D19A42C0F}" type="pres">
      <dgm:prSet presAssocID="{E6F16D00-3C5D-4B1D-984C-021D3C4336AA}" presName="posSpace" presStyleCnt="0"/>
      <dgm:spPr/>
    </dgm:pt>
    <dgm:pt modelId="{258D80D6-A85B-4B21-90FE-2F5C261A881C}" type="pres">
      <dgm:prSet presAssocID="{E6F16D00-3C5D-4B1D-984C-021D3C4336AA}" presName="vertFlow" presStyleCnt="0"/>
      <dgm:spPr/>
    </dgm:pt>
    <dgm:pt modelId="{8147C71D-B9E3-49D9-8A93-B0D20F4FDDFF}" type="pres">
      <dgm:prSet presAssocID="{E6F16D00-3C5D-4B1D-984C-021D3C4336AA}" presName="topSpace" presStyleCnt="0"/>
      <dgm:spPr/>
    </dgm:pt>
    <dgm:pt modelId="{10BC824C-A6E7-446E-861E-135174EBEC3E}" type="pres">
      <dgm:prSet presAssocID="{E6F16D00-3C5D-4B1D-984C-021D3C4336AA}" presName="firstComp" presStyleCnt="0"/>
      <dgm:spPr/>
    </dgm:pt>
    <dgm:pt modelId="{CF9D6125-BA43-4E06-A3C7-D9CF24F9D468}" type="pres">
      <dgm:prSet presAssocID="{E6F16D00-3C5D-4B1D-984C-021D3C4336AA}" presName="firstChild" presStyleLbl="bgAccFollowNode1" presStyleIdx="2" presStyleCnt="4"/>
      <dgm:spPr/>
    </dgm:pt>
    <dgm:pt modelId="{7710E720-BCDE-4131-8E09-44615314680E}" type="pres">
      <dgm:prSet presAssocID="{E6F16D00-3C5D-4B1D-984C-021D3C4336AA}" presName="firstChildTx" presStyleLbl="bgAccFollowNode1" presStyleIdx="2" presStyleCnt="4">
        <dgm:presLayoutVars>
          <dgm:bulletEnabled val="1"/>
        </dgm:presLayoutVars>
      </dgm:prSet>
      <dgm:spPr/>
    </dgm:pt>
    <dgm:pt modelId="{E8E0A295-5C18-4362-8AC1-970C38D8C34A}" type="pres">
      <dgm:prSet presAssocID="{C11F939E-3F20-4D4B-8FBA-88FE579806F9}" presName="comp" presStyleCnt="0"/>
      <dgm:spPr/>
    </dgm:pt>
    <dgm:pt modelId="{5246DF8F-DDE7-453C-8267-B503E498D487}" type="pres">
      <dgm:prSet presAssocID="{C11F939E-3F20-4D4B-8FBA-88FE579806F9}" presName="child" presStyleLbl="bgAccFollowNode1" presStyleIdx="3" presStyleCnt="4" custLinFactNeighborX="2799"/>
      <dgm:spPr/>
    </dgm:pt>
    <dgm:pt modelId="{B43FD524-33CE-41EE-95D4-31AE053ABEA0}" type="pres">
      <dgm:prSet presAssocID="{C11F939E-3F20-4D4B-8FBA-88FE579806F9}" presName="childTx" presStyleLbl="bgAccFollowNode1" presStyleIdx="3" presStyleCnt="4">
        <dgm:presLayoutVars>
          <dgm:bulletEnabled val="1"/>
        </dgm:presLayoutVars>
      </dgm:prSet>
      <dgm:spPr/>
    </dgm:pt>
    <dgm:pt modelId="{D4A3F7A5-AB05-4CA6-9551-D4B72060041A}" type="pres">
      <dgm:prSet presAssocID="{E6F16D00-3C5D-4B1D-984C-021D3C4336AA}" presName="negSpace" presStyleCnt="0"/>
      <dgm:spPr/>
    </dgm:pt>
    <dgm:pt modelId="{27E285E6-FF9E-4056-B8F2-E235224F2637}" type="pres">
      <dgm:prSet presAssocID="{E6F16D00-3C5D-4B1D-984C-021D3C4336AA}" presName="circle" presStyleLbl="node1" presStyleIdx="1" presStyleCnt="2"/>
      <dgm:spPr/>
    </dgm:pt>
  </dgm:ptLst>
  <dgm:cxnLst>
    <dgm:cxn modelId="{67924F1B-76AA-4857-A197-7C3878706637}" type="presOf" srcId="{3153862D-658F-4B4A-9212-09E629761CDA}" destId="{7710E720-BCDE-4131-8E09-44615314680E}" srcOrd="1" destOrd="0" presId="urn:microsoft.com/office/officeart/2005/8/layout/hList9"/>
    <dgm:cxn modelId="{D0616724-649C-44AD-BDDC-414B0BDB14C0}" srcId="{FEE56AF7-46CA-476F-96FC-E5EDB0C7862F}" destId="{E6F16D00-3C5D-4B1D-984C-021D3C4336AA}" srcOrd="1" destOrd="0" parTransId="{2F72D75E-BC25-40AF-8CAB-8DD0E5262EFD}" sibTransId="{4BC56B48-DB23-48A7-A469-40B6E54B10FE}"/>
    <dgm:cxn modelId="{6DA0C32C-5455-4FFE-8F5E-09728E2A4776}" srcId="{E6F16D00-3C5D-4B1D-984C-021D3C4336AA}" destId="{3153862D-658F-4B4A-9212-09E629761CDA}" srcOrd="0" destOrd="0" parTransId="{4D131523-8AF7-4B33-A607-B6DAB9BC51E0}" sibTransId="{DA2FBCEF-DFDF-483E-8218-EBE19E9305B1}"/>
    <dgm:cxn modelId="{C8DFC32E-4D65-4857-A8F6-A84204C422CF}" type="presOf" srcId="{AB3CCFB5-2F0D-4078-8CAC-50EB2311B73D}" destId="{7D5423B3-A92F-4BD8-B83B-BFF3DDCC7A5C}" srcOrd="1" destOrd="0" presId="urn:microsoft.com/office/officeart/2005/8/layout/hList9"/>
    <dgm:cxn modelId="{B77E1F42-ACCD-4992-A5C7-5074E3F31B18}" type="presOf" srcId="{E6F16D00-3C5D-4B1D-984C-021D3C4336AA}" destId="{27E285E6-FF9E-4056-B8F2-E235224F2637}" srcOrd="0" destOrd="0" presId="urn:microsoft.com/office/officeart/2005/8/layout/hList9"/>
    <dgm:cxn modelId="{A3AD1866-340A-4913-B272-7300C00B03AA}" type="presOf" srcId="{B3E8F938-0654-4550-B950-A72174F083F4}" destId="{82140A4D-BEF0-4AF0-9F13-55209252F6B9}" srcOrd="0" destOrd="0" presId="urn:microsoft.com/office/officeart/2005/8/layout/hList9"/>
    <dgm:cxn modelId="{17E9DA98-6EB8-465A-B1E8-8674C9E28C32}" type="presOf" srcId="{C11F939E-3F20-4D4B-8FBA-88FE579806F9}" destId="{5246DF8F-DDE7-453C-8267-B503E498D487}" srcOrd="0" destOrd="0" presId="urn:microsoft.com/office/officeart/2005/8/layout/hList9"/>
    <dgm:cxn modelId="{9809139D-7EE1-4230-9050-9CF2A27484DC}" srcId="{E6F16D00-3C5D-4B1D-984C-021D3C4336AA}" destId="{C11F939E-3F20-4D4B-8FBA-88FE579806F9}" srcOrd="1" destOrd="0" parTransId="{A154B552-722E-463E-8033-09B048DBFF30}" sibTransId="{2CF501A2-AF31-4260-8E10-A3EDFEFEBCBA}"/>
    <dgm:cxn modelId="{EBA73F9F-AE67-487A-8E83-462EB60E045E}" type="presOf" srcId="{3863E53A-7C40-4102-BCAB-C232304C6E1A}" destId="{F78D6849-D511-4A2B-891B-2200F1FE0AF6}" srcOrd="1" destOrd="0" presId="urn:microsoft.com/office/officeart/2005/8/layout/hList9"/>
    <dgm:cxn modelId="{AADBA7AF-4C38-4591-8C23-68149691E3E5}" type="presOf" srcId="{AB3CCFB5-2F0D-4078-8CAC-50EB2311B73D}" destId="{B39AF59B-3E54-4BB5-8F8E-AC43C89FBD31}" srcOrd="0" destOrd="0" presId="urn:microsoft.com/office/officeart/2005/8/layout/hList9"/>
    <dgm:cxn modelId="{1F699CBE-E1F5-4FED-83A6-3597793A3DBD}" type="presOf" srcId="{C11F939E-3F20-4D4B-8FBA-88FE579806F9}" destId="{B43FD524-33CE-41EE-95D4-31AE053ABEA0}" srcOrd="1" destOrd="0" presId="urn:microsoft.com/office/officeart/2005/8/layout/hList9"/>
    <dgm:cxn modelId="{419C88D6-A073-4DC6-8A9D-50EF87145A23}" type="presOf" srcId="{FEE56AF7-46CA-476F-96FC-E5EDB0C7862F}" destId="{C77D716F-6D54-4A53-8789-EDD31864E78E}" srcOrd="0" destOrd="0" presId="urn:microsoft.com/office/officeart/2005/8/layout/hList9"/>
    <dgm:cxn modelId="{36FA27E3-25ED-48AD-BC23-E60DD959D046}" type="presOf" srcId="{3153862D-658F-4B4A-9212-09E629761CDA}" destId="{CF9D6125-BA43-4E06-A3C7-D9CF24F9D468}" srcOrd="0" destOrd="0" presId="urn:microsoft.com/office/officeart/2005/8/layout/hList9"/>
    <dgm:cxn modelId="{E60BADE8-3F5D-4304-9DD8-F98648CB78AA}" srcId="{B3E8F938-0654-4550-B950-A72174F083F4}" destId="{AB3CCFB5-2F0D-4078-8CAC-50EB2311B73D}" srcOrd="1" destOrd="0" parTransId="{8E7E77F0-7F64-4E0E-BAE4-B30BC527EB03}" sibTransId="{7598941F-B7D2-4F54-A84D-308FB83EF10A}"/>
    <dgm:cxn modelId="{442D20EF-E5A8-4B84-97A9-B691F49BEB14}" type="presOf" srcId="{3863E53A-7C40-4102-BCAB-C232304C6E1A}" destId="{91866F2C-B6E6-43DD-A524-4A97D8BCA74F}" srcOrd="0" destOrd="0" presId="urn:microsoft.com/office/officeart/2005/8/layout/hList9"/>
    <dgm:cxn modelId="{467D40F0-719E-4B1E-9530-7A1362503761}" srcId="{FEE56AF7-46CA-476F-96FC-E5EDB0C7862F}" destId="{B3E8F938-0654-4550-B950-A72174F083F4}" srcOrd="0" destOrd="0" parTransId="{8E86248E-8F92-4D53-9FAD-FD6459D0D699}" sibTransId="{3DE72583-44C6-4B69-9E4D-D36EEBC402AF}"/>
    <dgm:cxn modelId="{D7D653FD-1D30-40C0-9473-2C851015753E}" srcId="{B3E8F938-0654-4550-B950-A72174F083F4}" destId="{3863E53A-7C40-4102-BCAB-C232304C6E1A}" srcOrd="0" destOrd="0" parTransId="{33EDDDFE-4F7D-4F02-AE4F-3D277BBCCE16}" sibTransId="{13B38C84-9652-4C13-BBC2-DBC48E786C72}"/>
    <dgm:cxn modelId="{1F52733F-8740-4B41-9471-D10F2CA94F99}" type="presParOf" srcId="{C77D716F-6D54-4A53-8789-EDD31864E78E}" destId="{DB58EE1D-CD37-41E8-9258-2AA6D5689DAB}" srcOrd="0" destOrd="0" presId="urn:microsoft.com/office/officeart/2005/8/layout/hList9"/>
    <dgm:cxn modelId="{25A87BD4-4D27-4BED-952D-8C3C341FA430}" type="presParOf" srcId="{C77D716F-6D54-4A53-8789-EDD31864E78E}" destId="{D3E3A256-F83A-4A1E-8B34-B2D54174FC20}" srcOrd="1" destOrd="0" presId="urn:microsoft.com/office/officeart/2005/8/layout/hList9"/>
    <dgm:cxn modelId="{52482FBC-F0EC-4D4F-BE47-134412567E90}" type="presParOf" srcId="{D3E3A256-F83A-4A1E-8B34-B2D54174FC20}" destId="{8980CFB0-CA2F-4ED3-8003-B6665B6D8ED2}" srcOrd="0" destOrd="0" presId="urn:microsoft.com/office/officeart/2005/8/layout/hList9"/>
    <dgm:cxn modelId="{0D1DCF69-490F-4E4D-B952-3239EF8B9185}" type="presParOf" srcId="{D3E3A256-F83A-4A1E-8B34-B2D54174FC20}" destId="{C224AA57-F7E8-4122-A14A-467C51EAF2B4}" srcOrd="1" destOrd="0" presId="urn:microsoft.com/office/officeart/2005/8/layout/hList9"/>
    <dgm:cxn modelId="{538CE804-D720-414D-A478-58E07D68E045}" type="presParOf" srcId="{C224AA57-F7E8-4122-A14A-467C51EAF2B4}" destId="{91866F2C-B6E6-43DD-A524-4A97D8BCA74F}" srcOrd="0" destOrd="0" presId="urn:microsoft.com/office/officeart/2005/8/layout/hList9"/>
    <dgm:cxn modelId="{B2F720DF-2E91-4409-9BB1-98296410C53D}" type="presParOf" srcId="{C224AA57-F7E8-4122-A14A-467C51EAF2B4}" destId="{F78D6849-D511-4A2B-891B-2200F1FE0AF6}" srcOrd="1" destOrd="0" presId="urn:microsoft.com/office/officeart/2005/8/layout/hList9"/>
    <dgm:cxn modelId="{438C2614-D1ED-4F76-AEB0-5DB54F34FDD9}" type="presParOf" srcId="{D3E3A256-F83A-4A1E-8B34-B2D54174FC20}" destId="{F46708CA-C760-469E-A2A0-BE9D05D4CDE6}" srcOrd="2" destOrd="0" presId="urn:microsoft.com/office/officeart/2005/8/layout/hList9"/>
    <dgm:cxn modelId="{9B563BB8-A3E6-44F2-9B5D-86B0B1A58B4B}" type="presParOf" srcId="{F46708CA-C760-469E-A2A0-BE9D05D4CDE6}" destId="{B39AF59B-3E54-4BB5-8F8E-AC43C89FBD31}" srcOrd="0" destOrd="0" presId="urn:microsoft.com/office/officeart/2005/8/layout/hList9"/>
    <dgm:cxn modelId="{4B4AB9A4-BF82-4363-8713-6F29FF1D674C}" type="presParOf" srcId="{F46708CA-C760-469E-A2A0-BE9D05D4CDE6}" destId="{7D5423B3-A92F-4BD8-B83B-BFF3DDCC7A5C}" srcOrd="1" destOrd="0" presId="urn:microsoft.com/office/officeart/2005/8/layout/hList9"/>
    <dgm:cxn modelId="{A1D30579-601B-4541-8D2E-927FF2496D89}" type="presParOf" srcId="{C77D716F-6D54-4A53-8789-EDD31864E78E}" destId="{70B210F0-2CCF-4FAA-9B34-17227D1131E0}" srcOrd="2" destOrd="0" presId="urn:microsoft.com/office/officeart/2005/8/layout/hList9"/>
    <dgm:cxn modelId="{FC563A59-4281-451B-ABFF-BB912403DF41}" type="presParOf" srcId="{C77D716F-6D54-4A53-8789-EDD31864E78E}" destId="{82140A4D-BEF0-4AF0-9F13-55209252F6B9}" srcOrd="3" destOrd="0" presId="urn:microsoft.com/office/officeart/2005/8/layout/hList9"/>
    <dgm:cxn modelId="{2F53EA6E-E90C-4004-94D7-F8B59A08CCC7}" type="presParOf" srcId="{C77D716F-6D54-4A53-8789-EDD31864E78E}" destId="{D7E08DFD-0AD6-4BAE-8A1D-4F1387563273}" srcOrd="4" destOrd="0" presId="urn:microsoft.com/office/officeart/2005/8/layout/hList9"/>
    <dgm:cxn modelId="{A272BF67-F81D-4860-9226-CB8FC0BEE4D8}" type="presParOf" srcId="{C77D716F-6D54-4A53-8789-EDD31864E78E}" destId="{6287D84C-190A-4F8C-9CDF-AE5D19A42C0F}" srcOrd="5" destOrd="0" presId="urn:microsoft.com/office/officeart/2005/8/layout/hList9"/>
    <dgm:cxn modelId="{A8450474-C343-4EF5-BDD9-D8FA52396134}" type="presParOf" srcId="{C77D716F-6D54-4A53-8789-EDD31864E78E}" destId="{258D80D6-A85B-4B21-90FE-2F5C261A881C}" srcOrd="6" destOrd="0" presId="urn:microsoft.com/office/officeart/2005/8/layout/hList9"/>
    <dgm:cxn modelId="{C9D7A138-5557-44A2-8D6E-0B96179AC05E}" type="presParOf" srcId="{258D80D6-A85B-4B21-90FE-2F5C261A881C}" destId="{8147C71D-B9E3-49D9-8A93-B0D20F4FDDFF}" srcOrd="0" destOrd="0" presId="urn:microsoft.com/office/officeart/2005/8/layout/hList9"/>
    <dgm:cxn modelId="{425620B6-B38F-4018-BC90-9FCB8FE2D038}" type="presParOf" srcId="{258D80D6-A85B-4B21-90FE-2F5C261A881C}" destId="{10BC824C-A6E7-446E-861E-135174EBEC3E}" srcOrd="1" destOrd="0" presId="urn:microsoft.com/office/officeart/2005/8/layout/hList9"/>
    <dgm:cxn modelId="{A3F608FD-70E7-4DF0-8021-9F6042EBA449}" type="presParOf" srcId="{10BC824C-A6E7-446E-861E-135174EBEC3E}" destId="{CF9D6125-BA43-4E06-A3C7-D9CF24F9D468}" srcOrd="0" destOrd="0" presId="urn:microsoft.com/office/officeart/2005/8/layout/hList9"/>
    <dgm:cxn modelId="{61BF9470-9976-4106-90A4-2D335A5F2522}" type="presParOf" srcId="{10BC824C-A6E7-446E-861E-135174EBEC3E}" destId="{7710E720-BCDE-4131-8E09-44615314680E}" srcOrd="1" destOrd="0" presId="urn:microsoft.com/office/officeart/2005/8/layout/hList9"/>
    <dgm:cxn modelId="{FB109A29-C4F5-4AA0-A0A6-39E5ACD774E2}" type="presParOf" srcId="{258D80D6-A85B-4B21-90FE-2F5C261A881C}" destId="{E8E0A295-5C18-4362-8AC1-970C38D8C34A}" srcOrd="2" destOrd="0" presId="urn:microsoft.com/office/officeart/2005/8/layout/hList9"/>
    <dgm:cxn modelId="{E4E081AA-5AC5-4191-BDEF-764F3B823B91}" type="presParOf" srcId="{E8E0A295-5C18-4362-8AC1-970C38D8C34A}" destId="{5246DF8F-DDE7-453C-8267-B503E498D487}" srcOrd="0" destOrd="0" presId="urn:microsoft.com/office/officeart/2005/8/layout/hList9"/>
    <dgm:cxn modelId="{EEDE2B40-A609-4FA8-A0E5-5C3044604150}" type="presParOf" srcId="{E8E0A295-5C18-4362-8AC1-970C38D8C34A}" destId="{B43FD524-33CE-41EE-95D4-31AE053ABEA0}" srcOrd="1" destOrd="0" presId="urn:microsoft.com/office/officeart/2005/8/layout/hList9"/>
    <dgm:cxn modelId="{A13C3906-912E-429D-8334-8046C3CAB18F}" type="presParOf" srcId="{C77D716F-6D54-4A53-8789-EDD31864E78E}" destId="{D4A3F7A5-AB05-4CA6-9551-D4B72060041A}" srcOrd="7" destOrd="0" presId="urn:microsoft.com/office/officeart/2005/8/layout/hList9"/>
    <dgm:cxn modelId="{C3361EE0-9F5F-4C93-92CB-4C28024C7FE0}" type="presParOf" srcId="{C77D716F-6D54-4A53-8789-EDD31864E78E}" destId="{27E285E6-FF9E-4056-B8F2-E235224F2637}"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83ECCD-4E28-4C80-B93A-37EC9056F5B3}"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en-US"/>
        </a:p>
      </dgm:t>
    </dgm:pt>
    <dgm:pt modelId="{F53E97DD-E607-4329-8FC0-B5BB30D3D283}">
      <dgm:prSet phldrT="[Text]"/>
      <dgm:spPr/>
      <dgm:t>
        <a:bodyPr/>
        <a:lstStyle/>
        <a:p>
          <a:r>
            <a:rPr lang="en-US" dirty="0" err="1"/>
            <a:t>Đánh</a:t>
          </a:r>
          <a:r>
            <a:rPr lang="en-US" dirty="0"/>
            <a:t> </a:t>
          </a:r>
          <a:r>
            <a:rPr lang="en-US" dirty="0" err="1"/>
            <a:t>giá</a:t>
          </a:r>
          <a:r>
            <a:rPr lang="en-US" dirty="0"/>
            <a:t> </a:t>
          </a:r>
          <a:r>
            <a:rPr lang="en-US" dirty="0" err="1"/>
            <a:t>đáp</a:t>
          </a:r>
          <a:r>
            <a:rPr lang="en-US" dirty="0"/>
            <a:t> </a:t>
          </a:r>
          <a:r>
            <a:rPr lang="en-US" dirty="0" err="1"/>
            <a:t>ứng</a:t>
          </a:r>
          <a:endParaRPr lang="en-US" dirty="0"/>
        </a:p>
      </dgm:t>
    </dgm:pt>
    <dgm:pt modelId="{B91D4D02-C500-41CA-93EF-28C41F39A480}" type="parTrans" cxnId="{9A8EBC63-E147-4817-80DF-43CD8EF31249}">
      <dgm:prSet/>
      <dgm:spPr/>
      <dgm:t>
        <a:bodyPr/>
        <a:lstStyle/>
        <a:p>
          <a:endParaRPr lang="en-US"/>
        </a:p>
      </dgm:t>
    </dgm:pt>
    <dgm:pt modelId="{053D99BC-DE8C-46DD-8D48-1B1DF1AD84CE}" type="sibTrans" cxnId="{9A8EBC63-E147-4817-80DF-43CD8EF31249}">
      <dgm:prSet/>
      <dgm:spPr/>
      <dgm:t>
        <a:bodyPr/>
        <a:lstStyle/>
        <a:p>
          <a:endParaRPr lang="en-US"/>
        </a:p>
      </dgm:t>
    </dgm:pt>
    <dgm:pt modelId="{BB17297B-F1C3-4EDC-BFA2-B043153ECA36}">
      <dgm:prSet phldrT="[Text]" custT="1"/>
      <dgm:spPr/>
      <dgm:t>
        <a:bodyPr/>
        <a:lstStyle/>
        <a:p>
          <a:r>
            <a:rPr lang="en-US" sz="2400" dirty="0"/>
            <a:t>Tri </a:t>
          </a:r>
          <a:r>
            <a:rPr lang="en-US" sz="2400" dirty="0" err="1"/>
            <a:t>giác</a:t>
          </a:r>
          <a:endParaRPr lang="en-US" sz="2400" dirty="0"/>
        </a:p>
      </dgm:t>
    </dgm:pt>
    <dgm:pt modelId="{14AB9B62-5684-4E80-A549-69D0431CBC1C}" type="parTrans" cxnId="{7D3FEEA4-F70B-4F9F-906E-D0E85D1AA519}">
      <dgm:prSet/>
      <dgm:spPr/>
      <dgm:t>
        <a:bodyPr/>
        <a:lstStyle/>
        <a:p>
          <a:endParaRPr lang="en-US"/>
        </a:p>
      </dgm:t>
    </dgm:pt>
    <dgm:pt modelId="{38048B06-501B-45E5-B4C9-891504C09346}" type="sibTrans" cxnId="{7D3FEEA4-F70B-4F9F-906E-D0E85D1AA519}">
      <dgm:prSet/>
      <dgm:spPr/>
      <dgm:t>
        <a:bodyPr/>
        <a:lstStyle/>
        <a:p>
          <a:endParaRPr lang="en-US"/>
        </a:p>
      </dgm:t>
    </dgm:pt>
    <dgm:pt modelId="{058C888F-C966-42CC-A470-5E7958E5507D}">
      <dgm:prSet phldrT="[Text]" custT="1"/>
      <dgm:spPr/>
      <dgm:t>
        <a:bodyPr/>
        <a:lstStyle/>
        <a:p>
          <a:r>
            <a:rPr lang="en-US" sz="2400" dirty="0" err="1"/>
            <a:t>Tưới</a:t>
          </a:r>
          <a:r>
            <a:rPr lang="en-US" sz="2400" dirty="0"/>
            <a:t> </a:t>
          </a:r>
          <a:r>
            <a:rPr lang="en-US" sz="2400" dirty="0" err="1"/>
            <a:t>máu</a:t>
          </a:r>
          <a:r>
            <a:rPr lang="en-US" sz="2400" dirty="0"/>
            <a:t> chi</a:t>
          </a:r>
        </a:p>
      </dgm:t>
    </dgm:pt>
    <dgm:pt modelId="{B044B0C0-BF27-46C3-BA27-F2B228DD9F87}" type="parTrans" cxnId="{A7F3F4E3-3FFF-4BED-9EF6-E5D805692623}">
      <dgm:prSet/>
      <dgm:spPr/>
      <dgm:t>
        <a:bodyPr/>
        <a:lstStyle/>
        <a:p>
          <a:endParaRPr lang="en-US"/>
        </a:p>
      </dgm:t>
    </dgm:pt>
    <dgm:pt modelId="{31A8F54B-FE1E-4AE8-9054-B0EC710C41EF}" type="sibTrans" cxnId="{A7F3F4E3-3FFF-4BED-9EF6-E5D805692623}">
      <dgm:prSet/>
      <dgm:spPr/>
      <dgm:t>
        <a:bodyPr/>
        <a:lstStyle/>
        <a:p>
          <a:endParaRPr lang="en-US"/>
        </a:p>
      </dgm:t>
    </dgm:pt>
    <dgm:pt modelId="{F98AA62C-ACEC-4D10-AEC2-F5356CC5060C}">
      <dgm:prSet phldrT="[Text]" custT="1"/>
      <dgm:spPr/>
      <dgm:t>
        <a:bodyPr/>
        <a:lstStyle/>
        <a:p>
          <a:r>
            <a:rPr lang="en-US" sz="2400"/>
            <a:t>Nước tiểu</a:t>
          </a:r>
          <a:endParaRPr lang="en-US" sz="2400" dirty="0"/>
        </a:p>
      </dgm:t>
    </dgm:pt>
    <dgm:pt modelId="{423E1059-BB9C-485D-ABA5-892AD4F5D2FC}" type="parTrans" cxnId="{ACF63810-921B-4D7A-9D3B-35D06EEB3299}">
      <dgm:prSet/>
      <dgm:spPr/>
      <dgm:t>
        <a:bodyPr/>
        <a:lstStyle/>
        <a:p>
          <a:endParaRPr lang="en-US"/>
        </a:p>
      </dgm:t>
    </dgm:pt>
    <dgm:pt modelId="{37EAC4C8-1E1B-4F56-BBE6-854BD85E6C36}" type="sibTrans" cxnId="{ACF63810-921B-4D7A-9D3B-35D06EEB3299}">
      <dgm:prSet/>
      <dgm:spPr/>
      <dgm:t>
        <a:bodyPr/>
        <a:lstStyle/>
        <a:p>
          <a:endParaRPr lang="en-US"/>
        </a:p>
      </dgm:t>
    </dgm:pt>
    <dgm:pt modelId="{91BCC4A8-6464-44D5-8D71-3B993CF7D682}">
      <dgm:prSet phldrT="[Text]" custT="1"/>
      <dgm:spPr/>
      <dgm:t>
        <a:bodyPr/>
        <a:lstStyle/>
        <a:p>
          <a:r>
            <a:rPr lang="en-US" sz="2400" dirty="0" err="1"/>
            <a:t>Sinh</a:t>
          </a:r>
          <a:r>
            <a:rPr lang="en-US" sz="2400" dirty="0"/>
            <a:t> </a:t>
          </a:r>
          <a:r>
            <a:rPr lang="en-US" sz="2400" dirty="0" err="1"/>
            <a:t>hiệu</a:t>
          </a:r>
          <a:endParaRPr lang="en-US" sz="2400" dirty="0"/>
        </a:p>
      </dgm:t>
    </dgm:pt>
    <dgm:pt modelId="{430D142D-FCB9-4DF0-8739-72E89B4C7321}" type="parTrans" cxnId="{A8BFE013-A91D-4CD6-857B-AACDDC5B8C5D}">
      <dgm:prSet/>
      <dgm:spPr/>
      <dgm:t>
        <a:bodyPr/>
        <a:lstStyle/>
        <a:p>
          <a:endParaRPr lang="en-US"/>
        </a:p>
      </dgm:t>
    </dgm:pt>
    <dgm:pt modelId="{A1DD8067-2971-4B66-BE7F-65BE1780ED30}" type="sibTrans" cxnId="{A8BFE013-A91D-4CD6-857B-AACDDC5B8C5D}">
      <dgm:prSet/>
      <dgm:spPr/>
      <dgm:t>
        <a:bodyPr/>
        <a:lstStyle/>
        <a:p>
          <a:endParaRPr lang="en-US"/>
        </a:p>
      </dgm:t>
    </dgm:pt>
    <dgm:pt modelId="{485BBA3D-85FF-4D28-B48C-C5E51C74AB04}" type="pres">
      <dgm:prSet presAssocID="{4B83ECCD-4E28-4C80-B93A-37EC9056F5B3}" presName="Name0" presStyleCnt="0">
        <dgm:presLayoutVars>
          <dgm:chMax val="1"/>
          <dgm:dir/>
          <dgm:animLvl val="ctr"/>
          <dgm:resizeHandles val="exact"/>
        </dgm:presLayoutVars>
      </dgm:prSet>
      <dgm:spPr/>
    </dgm:pt>
    <dgm:pt modelId="{24F3F732-8084-49DB-82C4-74BB03BDA5B2}" type="pres">
      <dgm:prSet presAssocID="{F53E97DD-E607-4329-8FC0-B5BB30D3D283}" presName="centerShape" presStyleLbl="node0" presStyleIdx="0" presStyleCnt="1" custLinFactNeighborY="387"/>
      <dgm:spPr/>
    </dgm:pt>
    <dgm:pt modelId="{8DC2A9DD-DB96-41FC-834C-4DEAE9A352FC}" type="pres">
      <dgm:prSet presAssocID="{BB17297B-F1C3-4EDC-BFA2-B043153ECA36}" presName="node" presStyleLbl="node1" presStyleIdx="0" presStyleCnt="4" custScaleX="124748" custScaleY="90407">
        <dgm:presLayoutVars>
          <dgm:bulletEnabled val="1"/>
        </dgm:presLayoutVars>
      </dgm:prSet>
      <dgm:spPr/>
    </dgm:pt>
    <dgm:pt modelId="{769BD871-CB34-41F9-950E-E824A1311B03}" type="pres">
      <dgm:prSet presAssocID="{BB17297B-F1C3-4EDC-BFA2-B043153ECA36}" presName="dummy" presStyleCnt="0"/>
      <dgm:spPr/>
    </dgm:pt>
    <dgm:pt modelId="{9FA529AA-AF6C-4B83-A200-A7F027468096}" type="pres">
      <dgm:prSet presAssocID="{38048B06-501B-45E5-B4C9-891504C09346}" presName="sibTrans" presStyleLbl="sibTrans2D1" presStyleIdx="0" presStyleCnt="4"/>
      <dgm:spPr/>
    </dgm:pt>
    <dgm:pt modelId="{1EC92E9B-4FF5-42E6-8531-FFC3B1793066}" type="pres">
      <dgm:prSet presAssocID="{058C888F-C966-42CC-A470-5E7958E5507D}" presName="node" presStyleLbl="node1" presStyleIdx="1" presStyleCnt="4" custScaleX="147090" custScaleY="100942">
        <dgm:presLayoutVars>
          <dgm:bulletEnabled val="1"/>
        </dgm:presLayoutVars>
      </dgm:prSet>
      <dgm:spPr/>
    </dgm:pt>
    <dgm:pt modelId="{F23A6D0A-C7FF-4B0C-84DD-24F43D3AC747}" type="pres">
      <dgm:prSet presAssocID="{058C888F-C966-42CC-A470-5E7958E5507D}" presName="dummy" presStyleCnt="0"/>
      <dgm:spPr/>
    </dgm:pt>
    <dgm:pt modelId="{0F841098-DB63-47A5-8BF0-03148277EA5D}" type="pres">
      <dgm:prSet presAssocID="{31A8F54B-FE1E-4AE8-9054-B0EC710C41EF}" presName="sibTrans" presStyleLbl="sibTrans2D1" presStyleIdx="1" presStyleCnt="4"/>
      <dgm:spPr/>
    </dgm:pt>
    <dgm:pt modelId="{94F82484-CE75-45D4-B37A-511EEFF31631}" type="pres">
      <dgm:prSet presAssocID="{F98AA62C-ACEC-4D10-AEC2-F5356CC5060C}" presName="node" presStyleLbl="node1" presStyleIdx="2" presStyleCnt="4" custScaleX="159046" custScaleY="90559">
        <dgm:presLayoutVars>
          <dgm:bulletEnabled val="1"/>
        </dgm:presLayoutVars>
      </dgm:prSet>
      <dgm:spPr/>
    </dgm:pt>
    <dgm:pt modelId="{91802801-78BD-424E-B1C5-0AC8218CAB78}" type="pres">
      <dgm:prSet presAssocID="{F98AA62C-ACEC-4D10-AEC2-F5356CC5060C}" presName="dummy" presStyleCnt="0"/>
      <dgm:spPr/>
    </dgm:pt>
    <dgm:pt modelId="{A762D75D-D7E9-40DB-8B57-F3E84AE19F47}" type="pres">
      <dgm:prSet presAssocID="{37EAC4C8-1E1B-4F56-BBE6-854BD85E6C36}" presName="sibTrans" presStyleLbl="sibTrans2D1" presStyleIdx="2" presStyleCnt="4"/>
      <dgm:spPr/>
    </dgm:pt>
    <dgm:pt modelId="{CFBBFCF1-6627-44C6-A52D-22D502C7050F}" type="pres">
      <dgm:prSet presAssocID="{91BCC4A8-6464-44D5-8D71-3B993CF7D682}" presName="node" presStyleLbl="node1" presStyleIdx="3" presStyleCnt="4" custScaleX="143478" custScaleY="105662">
        <dgm:presLayoutVars>
          <dgm:bulletEnabled val="1"/>
        </dgm:presLayoutVars>
      </dgm:prSet>
      <dgm:spPr/>
    </dgm:pt>
    <dgm:pt modelId="{3C5A499A-8F58-47F1-B771-B58ABC35920C}" type="pres">
      <dgm:prSet presAssocID="{91BCC4A8-6464-44D5-8D71-3B993CF7D682}" presName="dummy" presStyleCnt="0"/>
      <dgm:spPr/>
    </dgm:pt>
    <dgm:pt modelId="{F0FC37EC-6E16-49B5-8F07-6115BDC3B6BD}" type="pres">
      <dgm:prSet presAssocID="{A1DD8067-2971-4B66-BE7F-65BE1780ED30}" presName="sibTrans" presStyleLbl="sibTrans2D1" presStyleIdx="3" presStyleCnt="4"/>
      <dgm:spPr/>
    </dgm:pt>
  </dgm:ptLst>
  <dgm:cxnLst>
    <dgm:cxn modelId="{ACF63810-921B-4D7A-9D3B-35D06EEB3299}" srcId="{F53E97DD-E607-4329-8FC0-B5BB30D3D283}" destId="{F98AA62C-ACEC-4D10-AEC2-F5356CC5060C}" srcOrd="2" destOrd="0" parTransId="{423E1059-BB9C-485D-ABA5-892AD4F5D2FC}" sibTransId="{37EAC4C8-1E1B-4F56-BBE6-854BD85E6C36}"/>
    <dgm:cxn modelId="{A8BFE013-A91D-4CD6-857B-AACDDC5B8C5D}" srcId="{F53E97DD-E607-4329-8FC0-B5BB30D3D283}" destId="{91BCC4A8-6464-44D5-8D71-3B993CF7D682}" srcOrd="3" destOrd="0" parTransId="{430D142D-FCB9-4DF0-8739-72E89B4C7321}" sibTransId="{A1DD8067-2971-4B66-BE7F-65BE1780ED30}"/>
    <dgm:cxn modelId="{BB72D61A-2081-4A56-AFBA-BE00578894FD}" type="presOf" srcId="{4B83ECCD-4E28-4C80-B93A-37EC9056F5B3}" destId="{485BBA3D-85FF-4D28-B48C-C5E51C74AB04}" srcOrd="0" destOrd="0" presId="urn:microsoft.com/office/officeart/2005/8/layout/radial6"/>
    <dgm:cxn modelId="{983ED922-DB44-4D06-8A61-5ABC439663A5}" type="presOf" srcId="{91BCC4A8-6464-44D5-8D71-3B993CF7D682}" destId="{CFBBFCF1-6627-44C6-A52D-22D502C7050F}" srcOrd="0" destOrd="0" presId="urn:microsoft.com/office/officeart/2005/8/layout/radial6"/>
    <dgm:cxn modelId="{70932325-FCEC-4B7A-8036-D9AF31453B4E}" type="presOf" srcId="{F98AA62C-ACEC-4D10-AEC2-F5356CC5060C}" destId="{94F82484-CE75-45D4-B37A-511EEFF31631}" srcOrd="0" destOrd="0" presId="urn:microsoft.com/office/officeart/2005/8/layout/radial6"/>
    <dgm:cxn modelId="{46265C2A-02EB-422A-8095-27E73E23067C}" type="presOf" srcId="{A1DD8067-2971-4B66-BE7F-65BE1780ED30}" destId="{F0FC37EC-6E16-49B5-8F07-6115BDC3B6BD}" srcOrd="0" destOrd="0" presId="urn:microsoft.com/office/officeart/2005/8/layout/radial6"/>
    <dgm:cxn modelId="{A3DD9B2C-8A78-448E-BFFE-793FD07BD57B}" type="presOf" srcId="{F53E97DD-E607-4329-8FC0-B5BB30D3D283}" destId="{24F3F732-8084-49DB-82C4-74BB03BDA5B2}" srcOrd="0" destOrd="0" presId="urn:microsoft.com/office/officeart/2005/8/layout/radial6"/>
    <dgm:cxn modelId="{1160A637-CAB5-4803-A902-92464580CC46}" type="presOf" srcId="{37EAC4C8-1E1B-4F56-BBE6-854BD85E6C36}" destId="{A762D75D-D7E9-40DB-8B57-F3E84AE19F47}" srcOrd="0" destOrd="0" presId="urn:microsoft.com/office/officeart/2005/8/layout/radial6"/>
    <dgm:cxn modelId="{9A8EBC63-E147-4817-80DF-43CD8EF31249}" srcId="{4B83ECCD-4E28-4C80-B93A-37EC9056F5B3}" destId="{F53E97DD-E607-4329-8FC0-B5BB30D3D283}" srcOrd="0" destOrd="0" parTransId="{B91D4D02-C500-41CA-93EF-28C41F39A480}" sibTransId="{053D99BC-DE8C-46DD-8D48-1B1DF1AD84CE}"/>
    <dgm:cxn modelId="{334C0580-79CC-4A1E-A117-534CCCBEF524}" type="presOf" srcId="{38048B06-501B-45E5-B4C9-891504C09346}" destId="{9FA529AA-AF6C-4B83-A200-A7F027468096}" srcOrd="0" destOrd="0" presId="urn:microsoft.com/office/officeart/2005/8/layout/radial6"/>
    <dgm:cxn modelId="{7D3FEEA4-F70B-4F9F-906E-D0E85D1AA519}" srcId="{F53E97DD-E607-4329-8FC0-B5BB30D3D283}" destId="{BB17297B-F1C3-4EDC-BFA2-B043153ECA36}" srcOrd="0" destOrd="0" parTransId="{14AB9B62-5684-4E80-A549-69D0431CBC1C}" sibTransId="{38048B06-501B-45E5-B4C9-891504C09346}"/>
    <dgm:cxn modelId="{FD9F39A7-DEDF-430A-B752-821284D3C76D}" type="presOf" srcId="{BB17297B-F1C3-4EDC-BFA2-B043153ECA36}" destId="{8DC2A9DD-DB96-41FC-834C-4DEAE9A352FC}" srcOrd="0" destOrd="0" presId="urn:microsoft.com/office/officeart/2005/8/layout/radial6"/>
    <dgm:cxn modelId="{71C6FFB7-0C42-402B-9A6C-C2A2F7AAFB82}" type="presOf" srcId="{31A8F54B-FE1E-4AE8-9054-B0EC710C41EF}" destId="{0F841098-DB63-47A5-8BF0-03148277EA5D}" srcOrd="0" destOrd="0" presId="urn:microsoft.com/office/officeart/2005/8/layout/radial6"/>
    <dgm:cxn modelId="{4E0591C6-A88D-47A5-A44D-7EF43060FA8F}" type="presOf" srcId="{058C888F-C966-42CC-A470-5E7958E5507D}" destId="{1EC92E9B-4FF5-42E6-8531-FFC3B1793066}" srcOrd="0" destOrd="0" presId="urn:microsoft.com/office/officeart/2005/8/layout/radial6"/>
    <dgm:cxn modelId="{A7F3F4E3-3FFF-4BED-9EF6-E5D805692623}" srcId="{F53E97DD-E607-4329-8FC0-B5BB30D3D283}" destId="{058C888F-C966-42CC-A470-5E7958E5507D}" srcOrd="1" destOrd="0" parTransId="{B044B0C0-BF27-46C3-BA27-F2B228DD9F87}" sibTransId="{31A8F54B-FE1E-4AE8-9054-B0EC710C41EF}"/>
    <dgm:cxn modelId="{7FF9CC3A-1064-4793-8868-6D37CD309226}" type="presParOf" srcId="{485BBA3D-85FF-4D28-B48C-C5E51C74AB04}" destId="{24F3F732-8084-49DB-82C4-74BB03BDA5B2}" srcOrd="0" destOrd="0" presId="urn:microsoft.com/office/officeart/2005/8/layout/radial6"/>
    <dgm:cxn modelId="{DD1BFB59-CCAC-4C18-9FAF-BA3E9E5EC761}" type="presParOf" srcId="{485BBA3D-85FF-4D28-B48C-C5E51C74AB04}" destId="{8DC2A9DD-DB96-41FC-834C-4DEAE9A352FC}" srcOrd="1" destOrd="0" presId="urn:microsoft.com/office/officeart/2005/8/layout/radial6"/>
    <dgm:cxn modelId="{419D21A7-B0D8-4DE0-809B-1FB52A41613E}" type="presParOf" srcId="{485BBA3D-85FF-4D28-B48C-C5E51C74AB04}" destId="{769BD871-CB34-41F9-950E-E824A1311B03}" srcOrd="2" destOrd="0" presId="urn:microsoft.com/office/officeart/2005/8/layout/radial6"/>
    <dgm:cxn modelId="{27B60F5B-DB25-4A1F-8A29-AD8CC902478C}" type="presParOf" srcId="{485BBA3D-85FF-4D28-B48C-C5E51C74AB04}" destId="{9FA529AA-AF6C-4B83-A200-A7F027468096}" srcOrd="3" destOrd="0" presId="urn:microsoft.com/office/officeart/2005/8/layout/radial6"/>
    <dgm:cxn modelId="{9D2178E2-F7B0-4710-A197-3B74ECB68031}" type="presParOf" srcId="{485BBA3D-85FF-4D28-B48C-C5E51C74AB04}" destId="{1EC92E9B-4FF5-42E6-8531-FFC3B1793066}" srcOrd="4" destOrd="0" presId="urn:microsoft.com/office/officeart/2005/8/layout/radial6"/>
    <dgm:cxn modelId="{6F5735F9-542A-4EC5-81C7-3DE36CFF495B}" type="presParOf" srcId="{485BBA3D-85FF-4D28-B48C-C5E51C74AB04}" destId="{F23A6D0A-C7FF-4B0C-84DD-24F43D3AC747}" srcOrd="5" destOrd="0" presId="urn:microsoft.com/office/officeart/2005/8/layout/radial6"/>
    <dgm:cxn modelId="{E7464DAE-D115-44BC-85FE-5A699429FB8F}" type="presParOf" srcId="{485BBA3D-85FF-4D28-B48C-C5E51C74AB04}" destId="{0F841098-DB63-47A5-8BF0-03148277EA5D}" srcOrd="6" destOrd="0" presId="urn:microsoft.com/office/officeart/2005/8/layout/radial6"/>
    <dgm:cxn modelId="{D873B2AC-A083-47EF-96B4-1EE4D9392549}" type="presParOf" srcId="{485BBA3D-85FF-4D28-B48C-C5E51C74AB04}" destId="{94F82484-CE75-45D4-B37A-511EEFF31631}" srcOrd="7" destOrd="0" presId="urn:microsoft.com/office/officeart/2005/8/layout/radial6"/>
    <dgm:cxn modelId="{F035C04C-24E2-4CF4-89BB-93C51312D616}" type="presParOf" srcId="{485BBA3D-85FF-4D28-B48C-C5E51C74AB04}" destId="{91802801-78BD-424E-B1C5-0AC8218CAB78}" srcOrd="8" destOrd="0" presId="urn:microsoft.com/office/officeart/2005/8/layout/radial6"/>
    <dgm:cxn modelId="{A1ED6DB7-EBF9-4B94-B068-3A48216DB5DE}" type="presParOf" srcId="{485BBA3D-85FF-4D28-B48C-C5E51C74AB04}" destId="{A762D75D-D7E9-40DB-8B57-F3E84AE19F47}" srcOrd="9" destOrd="0" presId="urn:microsoft.com/office/officeart/2005/8/layout/radial6"/>
    <dgm:cxn modelId="{6893DE2F-FE35-4C32-9D04-EE8A57512F04}" type="presParOf" srcId="{485BBA3D-85FF-4D28-B48C-C5E51C74AB04}" destId="{CFBBFCF1-6627-44C6-A52D-22D502C7050F}" srcOrd="10" destOrd="0" presId="urn:microsoft.com/office/officeart/2005/8/layout/radial6"/>
    <dgm:cxn modelId="{1BD63243-13DA-4BC0-A2F1-92C47287137B}" type="presParOf" srcId="{485BBA3D-85FF-4D28-B48C-C5E51C74AB04}" destId="{3C5A499A-8F58-47F1-B771-B58ABC35920C}" srcOrd="11" destOrd="0" presId="urn:microsoft.com/office/officeart/2005/8/layout/radial6"/>
    <dgm:cxn modelId="{CD1F36C8-80C9-4402-ADD9-3CB2BEF23C5E}" type="presParOf" srcId="{485BBA3D-85FF-4D28-B48C-C5E51C74AB04}" destId="{F0FC37EC-6E16-49B5-8F07-6115BDC3B6BD}"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07E60-55D5-4E2E-9772-6FCAE4D49233}" type="doc">
      <dgm:prSet loTypeId="urn:microsoft.com/office/officeart/2005/8/layout/radial4" loCatId="relationship" qsTypeId="urn:microsoft.com/office/officeart/2005/8/quickstyle/simple3" qsCatId="simple" csTypeId="urn:microsoft.com/office/officeart/2005/8/colors/accent1_2" csCatId="accent1" phldr="1"/>
      <dgm:spPr/>
      <dgm:t>
        <a:bodyPr/>
        <a:lstStyle/>
        <a:p>
          <a:endParaRPr lang="en-US"/>
        </a:p>
      </dgm:t>
    </dgm:pt>
    <dgm:pt modelId="{B197C6AC-E5AB-4379-80FC-506A7E72D799}">
      <dgm:prSet phldrT="[Text]" custT="1"/>
      <dgm:spPr>
        <a:solidFill>
          <a:srgbClr val="FFCCFF"/>
        </a:solidFill>
      </dgm:spPr>
      <dgm:t>
        <a:bodyPr/>
        <a:lstStyle/>
        <a:p>
          <a:r>
            <a:rPr lang="en-US" sz="3200" dirty="0" err="1">
              <a:solidFill>
                <a:srgbClr val="C00000"/>
              </a:solidFill>
            </a:rPr>
            <a:t>Thay</a:t>
          </a:r>
          <a:r>
            <a:rPr lang="en-US" sz="3200" dirty="0">
              <a:solidFill>
                <a:srgbClr val="C00000"/>
              </a:solidFill>
            </a:rPr>
            <a:t> </a:t>
          </a:r>
          <a:r>
            <a:rPr lang="en-US" sz="3200" dirty="0" err="1">
              <a:solidFill>
                <a:srgbClr val="C00000"/>
              </a:solidFill>
            </a:rPr>
            <a:t>đổi</a:t>
          </a:r>
          <a:r>
            <a:rPr lang="en-US" sz="3200" dirty="0">
              <a:solidFill>
                <a:srgbClr val="C00000"/>
              </a:solidFill>
            </a:rPr>
            <a:t> tri </a:t>
          </a:r>
          <a:r>
            <a:rPr lang="en-US" sz="3200" dirty="0" err="1">
              <a:solidFill>
                <a:srgbClr val="C00000"/>
              </a:solidFill>
            </a:rPr>
            <a:t>giác</a:t>
          </a:r>
          <a:endParaRPr lang="en-US" sz="3200" dirty="0">
            <a:solidFill>
              <a:srgbClr val="C00000"/>
            </a:solidFill>
          </a:endParaRPr>
        </a:p>
      </dgm:t>
    </dgm:pt>
    <dgm:pt modelId="{10EE1A3C-2FA1-4D48-B020-421D0E4B2E8C}" type="parTrans" cxnId="{5DAF896B-EA4D-4778-A76D-262718339328}">
      <dgm:prSet/>
      <dgm:spPr/>
      <dgm:t>
        <a:bodyPr/>
        <a:lstStyle/>
        <a:p>
          <a:endParaRPr lang="en-US" sz="2800"/>
        </a:p>
      </dgm:t>
    </dgm:pt>
    <dgm:pt modelId="{3410F34B-C6CF-4B04-94EB-96A588D4B620}" type="sibTrans" cxnId="{5DAF896B-EA4D-4778-A76D-262718339328}">
      <dgm:prSet/>
      <dgm:spPr/>
      <dgm:t>
        <a:bodyPr/>
        <a:lstStyle/>
        <a:p>
          <a:endParaRPr lang="en-US" sz="2800"/>
        </a:p>
      </dgm:t>
    </dgm:pt>
    <dgm:pt modelId="{6754A791-FBBF-4058-A5F4-98AA786C8418}">
      <dgm:prSet phldrT="[Text]" custT="1"/>
      <dgm:spPr/>
      <dgm:t>
        <a:bodyPr/>
        <a:lstStyle/>
        <a:p>
          <a:r>
            <a:rPr lang="en-US" sz="2800" dirty="0"/>
            <a:t>Hypoxia</a:t>
          </a:r>
        </a:p>
      </dgm:t>
    </dgm:pt>
    <dgm:pt modelId="{2DF6DAA1-59D1-4CE7-9F4A-E64466B2170B}" type="parTrans" cxnId="{69C06A10-B254-44BA-904B-54D6B30842B2}">
      <dgm:prSet/>
      <dgm:spPr/>
      <dgm:t>
        <a:bodyPr/>
        <a:lstStyle/>
        <a:p>
          <a:endParaRPr lang="en-US" sz="2800"/>
        </a:p>
      </dgm:t>
    </dgm:pt>
    <dgm:pt modelId="{A3717B1C-D9FE-4A67-AC4E-3BF4AB304B5A}" type="sibTrans" cxnId="{69C06A10-B254-44BA-904B-54D6B30842B2}">
      <dgm:prSet/>
      <dgm:spPr/>
      <dgm:t>
        <a:bodyPr/>
        <a:lstStyle/>
        <a:p>
          <a:endParaRPr lang="en-US" sz="2800"/>
        </a:p>
      </dgm:t>
    </dgm:pt>
    <dgm:pt modelId="{D8C7BEBE-995D-4B23-91D7-B5BB0325364F}">
      <dgm:prSet phldrT="[Text]" custT="1"/>
      <dgm:spPr/>
      <dgm:t>
        <a:bodyPr/>
        <a:lstStyle/>
        <a:p>
          <a:r>
            <a:rPr lang="en-US" sz="2800" dirty="0" err="1"/>
            <a:t>Hypercabia</a:t>
          </a:r>
          <a:endParaRPr lang="en-US" sz="2800" dirty="0"/>
        </a:p>
      </dgm:t>
    </dgm:pt>
    <dgm:pt modelId="{176024C1-35AF-41BE-AD38-F3DB0A9B6160}" type="parTrans" cxnId="{17C62C12-769A-43B1-B8DB-73B11D8EC5F5}">
      <dgm:prSet/>
      <dgm:spPr/>
      <dgm:t>
        <a:bodyPr/>
        <a:lstStyle/>
        <a:p>
          <a:endParaRPr lang="en-US" sz="2800"/>
        </a:p>
      </dgm:t>
    </dgm:pt>
    <dgm:pt modelId="{8320EBBC-AF1F-48C4-88ED-40056942379A}" type="sibTrans" cxnId="{17C62C12-769A-43B1-B8DB-73B11D8EC5F5}">
      <dgm:prSet/>
      <dgm:spPr/>
      <dgm:t>
        <a:bodyPr/>
        <a:lstStyle/>
        <a:p>
          <a:endParaRPr lang="en-US" sz="2800"/>
        </a:p>
      </dgm:t>
    </dgm:pt>
    <dgm:pt modelId="{87C17494-4557-41AB-9DD2-3DAFFFF2D2BC}">
      <dgm:prSet phldrT="[Text]" custT="1"/>
      <dgm:spPr/>
      <dgm:t>
        <a:bodyPr/>
        <a:lstStyle/>
        <a:p>
          <a:r>
            <a:rPr lang="en-US" sz="2800" dirty="0" err="1"/>
            <a:t>hypovolemia</a:t>
          </a:r>
          <a:endParaRPr lang="en-US" sz="2800" dirty="0"/>
        </a:p>
      </dgm:t>
    </dgm:pt>
    <dgm:pt modelId="{2E564916-3CCA-460D-9D2B-75C2C67C05F5}" type="parTrans" cxnId="{D06813BA-89EA-44AB-BD65-5382E759064E}">
      <dgm:prSet/>
      <dgm:spPr/>
      <dgm:t>
        <a:bodyPr/>
        <a:lstStyle/>
        <a:p>
          <a:endParaRPr lang="en-US" sz="2800"/>
        </a:p>
      </dgm:t>
    </dgm:pt>
    <dgm:pt modelId="{4EDA4E2C-256F-4920-88C3-35C452AA638E}" type="sibTrans" cxnId="{D06813BA-89EA-44AB-BD65-5382E759064E}">
      <dgm:prSet/>
      <dgm:spPr/>
      <dgm:t>
        <a:bodyPr/>
        <a:lstStyle/>
        <a:p>
          <a:endParaRPr lang="en-US" sz="2800"/>
        </a:p>
      </dgm:t>
    </dgm:pt>
    <dgm:pt modelId="{16CC8EBB-D87D-478E-973D-1F6E5278EE18}">
      <dgm:prSet custT="1"/>
      <dgm:spPr/>
      <dgm:t>
        <a:bodyPr/>
        <a:lstStyle/>
        <a:p>
          <a:r>
            <a:rPr lang="en-US" sz="2800" dirty="0">
              <a:solidFill>
                <a:srgbClr val="C00000"/>
              </a:solidFill>
            </a:rPr>
            <a:t>CNS injuries</a:t>
          </a:r>
        </a:p>
      </dgm:t>
    </dgm:pt>
    <dgm:pt modelId="{48D346ED-4A95-496C-A0ED-467693B6DC1B}" type="parTrans" cxnId="{E25FA49F-3978-417B-8EE7-7FFE648DB0CF}">
      <dgm:prSet/>
      <dgm:spPr/>
      <dgm:t>
        <a:bodyPr/>
        <a:lstStyle/>
        <a:p>
          <a:endParaRPr lang="en-US" sz="2800"/>
        </a:p>
      </dgm:t>
    </dgm:pt>
    <dgm:pt modelId="{C6378AF6-A720-427B-9073-00DFA3DBEE0C}" type="sibTrans" cxnId="{E25FA49F-3978-417B-8EE7-7FFE648DB0CF}">
      <dgm:prSet/>
      <dgm:spPr/>
      <dgm:t>
        <a:bodyPr/>
        <a:lstStyle/>
        <a:p>
          <a:endParaRPr lang="en-US" sz="2800"/>
        </a:p>
      </dgm:t>
    </dgm:pt>
    <dgm:pt modelId="{F68C786E-E58D-4FE5-B208-379DC1D0F613}" type="pres">
      <dgm:prSet presAssocID="{1E307E60-55D5-4E2E-9772-6FCAE4D49233}" presName="cycle" presStyleCnt="0">
        <dgm:presLayoutVars>
          <dgm:chMax val="1"/>
          <dgm:dir/>
          <dgm:animLvl val="ctr"/>
          <dgm:resizeHandles val="exact"/>
        </dgm:presLayoutVars>
      </dgm:prSet>
      <dgm:spPr/>
    </dgm:pt>
    <dgm:pt modelId="{EBA2A3D2-2627-487D-9182-46CD734DB7AF}" type="pres">
      <dgm:prSet presAssocID="{B197C6AC-E5AB-4379-80FC-506A7E72D799}" presName="centerShape" presStyleLbl="node0" presStyleIdx="0" presStyleCnt="1"/>
      <dgm:spPr/>
    </dgm:pt>
    <dgm:pt modelId="{EFA2B8EA-3AF7-46B4-B74A-1D9ECB0A1B3D}" type="pres">
      <dgm:prSet presAssocID="{2DF6DAA1-59D1-4CE7-9F4A-E64466B2170B}" presName="parTrans" presStyleLbl="bgSibTrans2D1" presStyleIdx="0" presStyleCnt="4"/>
      <dgm:spPr/>
    </dgm:pt>
    <dgm:pt modelId="{5E0416E9-4F4A-4567-849B-DE5F2FE6CFDC}" type="pres">
      <dgm:prSet presAssocID="{6754A791-FBBF-4058-A5F4-98AA786C8418}" presName="node" presStyleLbl="node1" presStyleIdx="0" presStyleCnt="4">
        <dgm:presLayoutVars>
          <dgm:bulletEnabled val="1"/>
        </dgm:presLayoutVars>
      </dgm:prSet>
      <dgm:spPr/>
    </dgm:pt>
    <dgm:pt modelId="{CA1BC051-FF52-467C-BA83-E35BD7FD2EC4}" type="pres">
      <dgm:prSet presAssocID="{176024C1-35AF-41BE-AD38-F3DB0A9B6160}" presName="parTrans" presStyleLbl="bgSibTrans2D1" presStyleIdx="1" presStyleCnt="4"/>
      <dgm:spPr/>
    </dgm:pt>
    <dgm:pt modelId="{3A12D5D8-A8CD-4AD2-9567-595404D1F99A}" type="pres">
      <dgm:prSet presAssocID="{D8C7BEBE-995D-4B23-91D7-B5BB0325364F}" presName="node" presStyleLbl="node1" presStyleIdx="1" presStyleCnt="4">
        <dgm:presLayoutVars>
          <dgm:bulletEnabled val="1"/>
        </dgm:presLayoutVars>
      </dgm:prSet>
      <dgm:spPr/>
    </dgm:pt>
    <dgm:pt modelId="{01D2C2D9-D2E2-4A96-8478-7958D86A1B17}" type="pres">
      <dgm:prSet presAssocID="{2E564916-3CCA-460D-9D2B-75C2C67C05F5}" presName="parTrans" presStyleLbl="bgSibTrans2D1" presStyleIdx="2" presStyleCnt="4"/>
      <dgm:spPr/>
    </dgm:pt>
    <dgm:pt modelId="{E8A5B108-3EAE-4E1C-BE89-FA18744CB997}" type="pres">
      <dgm:prSet presAssocID="{87C17494-4557-41AB-9DD2-3DAFFFF2D2BC}" presName="node" presStyleLbl="node1" presStyleIdx="2" presStyleCnt="4">
        <dgm:presLayoutVars>
          <dgm:bulletEnabled val="1"/>
        </dgm:presLayoutVars>
      </dgm:prSet>
      <dgm:spPr/>
    </dgm:pt>
    <dgm:pt modelId="{07D49694-6623-4B78-988F-52226566997B}" type="pres">
      <dgm:prSet presAssocID="{48D346ED-4A95-496C-A0ED-467693B6DC1B}" presName="parTrans" presStyleLbl="bgSibTrans2D1" presStyleIdx="3" presStyleCnt="4"/>
      <dgm:spPr/>
    </dgm:pt>
    <dgm:pt modelId="{4E4A9203-C75C-4038-907A-FE624C96B6EA}" type="pres">
      <dgm:prSet presAssocID="{16CC8EBB-D87D-478E-973D-1F6E5278EE18}" presName="node" presStyleLbl="node1" presStyleIdx="3" presStyleCnt="4">
        <dgm:presLayoutVars>
          <dgm:bulletEnabled val="1"/>
        </dgm:presLayoutVars>
      </dgm:prSet>
      <dgm:spPr/>
    </dgm:pt>
  </dgm:ptLst>
  <dgm:cxnLst>
    <dgm:cxn modelId="{69C06A10-B254-44BA-904B-54D6B30842B2}" srcId="{B197C6AC-E5AB-4379-80FC-506A7E72D799}" destId="{6754A791-FBBF-4058-A5F4-98AA786C8418}" srcOrd="0" destOrd="0" parTransId="{2DF6DAA1-59D1-4CE7-9F4A-E64466B2170B}" sibTransId="{A3717B1C-D9FE-4A67-AC4E-3BF4AB304B5A}"/>
    <dgm:cxn modelId="{17C62C12-769A-43B1-B8DB-73B11D8EC5F5}" srcId="{B197C6AC-E5AB-4379-80FC-506A7E72D799}" destId="{D8C7BEBE-995D-4B23-91D7-B5BB0325364F}" srcOrd="1" destOrd="0" parTransId="{176024C1-35AF-41BE-AD38-F3DB0A9B6160}" sibTransId="{8320EBBC-AF1F-48C4-88ED-40056942379A}"/>
    <dgm:cxn modelId="{7D142221-3641-42A9-99D1-A0EB88F54A19}" type="presOf" srcId="{B197C6AC-E5AB-4379-80FC-506A7E72D799}" destId="{EBA2A3D2-2627-487D-9182-46CD734DB7AF}" srcOrd="0" destOrd="0" presId="urn:microsoft.com/office/officeart/2005/8/layout/radial4"/>
    <dgm:cxn modelId="{C9E0842E-6972-4B2B-A93F-1990B8CF894D}" type="presOf" srcId="{176024C1-35AF-41BE-AD38-F3DB0A9B6160}" destId="{CA1BC051-FF52-467C-BA83-E35BD7FD2EC4}" srcOrd="0" destOrd="0" presId="urn:microsoft.com/office/officeart/2005/8/layout/radial4"/>
    <dgm:cxn modelId="{59E34D3C-4625-4C71-80D3-7BF9B63E91F9}" type="presOf" srcId="{48D346ED-4A95-496C-A0ED-467693B6DC1B}" destId="{07D49694-6623-4B78-988F-52226566997B}" srcOrd="0" destOrd="0" presId="urn:microsoft.com/office/officeart/2005/8/layout/radial4"/>
    <dgm:cxn modelId="{5DAF896B-EA4D-4778-A76D-262718339328}" srcId="{1E307E60-55D5-4E2E-9772-6FCAE4D49233}" destId="{B197C6AC-E5AB-4379-80FC-506A7E72D799}" srcOrd="0" destOrd="0" parTransId="{10EE1A3C-2FA1-4D48-B020-421D0E4B2E8C}" sibTransId="{3410F34B-C6CF-4B04-94EB-96A588D4B620}"/>
    <dgm:cxn modelId="{1411C470-559C-44ED-A2F9-3D1612F2891B}" type="presOf" srcId="{D8C7BEBE-995D-4B23-91D7-B5BB0325364F}" destId="{3A12D5D8-A8CD-4AD2-9567-595404D1F99A}" srcOrd="0" destOrd="0" presId="urn:microsoft.com/office/officeart/2005/8/layout/radial4"/>
    <dgm:cxn modelId="{463CFE93-5C36-4B2E-BA58-5F0AD330DE39}" type="presOf" srcId="{1E307E60-55D5-4E2E-9772-6FCAE4D49233}" destId="{F68C786E-E58D-4FE5-B208-379DC1D0F613}" srcOrd="0" destOrd="0" presId="urn:microsoft.com/office/officeart/2005/8/layout/radial4"/>
    <dgm:cxn modelId="{E25FA49F-3978-417B-8EE7-7FFE648DB0CF}" srcId="{B197C6AC-E5AB-4379-80FC-506A7E72D799}" destId="{16CC8EBB-D87D-478E-973D-1F6E5278EE18}" srcOrd="3" destOrd="0" parTransId="{48D346ED-4A95-496C-A0ED-467693B6DC1B}" sibTransId="{C6378AF6-A720-427B-9073-00DFA3DBEE0C}"/>
    <dgm:cxn modelId="{CA24A7A2-5D84-46EB-8984-FBA876BB8836}" type="presOf" srcId="{87C17494-4557-41AB-9DD2-3DAFFFF2D2BC}" destId="{E8A5B108-3EAE-4E1C-BE89-FA18744CB997}" srcOrd="0" destOrd="0" presId="urn:microsoft.com/office/officeart/2005/8/layout/radial4"/>
    <dgm:cxn modelId="{D06813BA-89EA-44AB-BD65-5382E759064E}" srcId="{B197C6AC-E5AB-4379-80FC-506A7E72D799}" destId="{87C17494-4557-41AB-9DD2-3DAFFFF2D2BC}" srcOrd="2" destOrd="0" parTransId="{2E564916-3CCA-460D-9D2B-75C2C67C05F5}" sibTransId="{4EDA4E2C-256F-4920-88C3-35C452AA638E}"/>
    <dgm:cxn modelId="{48B30BBC-1DCA-4981-A9BB-57620A763094}" type="presOf" srcId="{2E564916-3CCA-460D-9D2B-75C2C67C05F5}" destId="{01D2C2D9-D2E2-4A96-8478-7958D86A1B17}" srcOrd="0" destOrd="0" presId="urn:microsoft.com/office/officeart/2005/8/layout/radial4"/>
    <dgm:cxn modelId="{BF8F27C1-B4C3-44AA-9A39-B64938E56358}" type="presOf" srcId="{2DF6DAA1-59D1-4CE7-9F4A-E64466B2170B}" destId="{EFA2B8EA-3AF7-46B4-B74A-1D9ECB0A1B3D}" srcOrd="0" destOrd="0" presId="urn:microsoft.com/office/officeart/2005/8/layout/radial4"/>
    <dgm:cxn modelId="{C0E140C2-F997-4EC7-9FAA-72AD4EBA1595}" type="presOf" srcId="{16CC8EBB-D87D-478E-973D-1F6E5278EE18}" destId="{4E4A9203-C75C-4038-907A-FE624C96B6EA}" srcOrd="0" destOrd="0" presId="urn:microsoft.com/office/officeart/2005/8/layout/radial4"/>
    <dgm:cxn modelId="{05791ED7-3860-435D-9907-0EE6DD924007}" type="presOf" srcId="{6754A791-FBBF-4058-A5F4-98AA786C8418}" destId="{5E0416E9-4F4A-4567-849B-DE5F2FE6CFDC}" srcOrd="0" destOrd="0" presId="urn:microsoft.com/office/officeart/2005/8/layout/radial4"/>
    <dgm:cxn modelId="{00A447B0-4E72-4A13-8D2C-DA09DC627D21}" type="presParOf" srcId="{F68C786E-E58D-4FE5-B208-379DC1D0F613}" destId="{EBA2A3D2-2627-487D-9182-46CD734DB7AF}" srcOrd="0" destOrd="0" presId="urn:microsoft.com/office/officeart/2005/8/layout/radial4"/>
    <dgm:cxn modelId="{3D83C808-367E-4D97-A64E-C9E9F794EEB2}" type="presParOf" srcId="{F68C786E-E58D-4FE5-B208-379DC1D0F613}" destId="{EFA2B8EA-3AF7-46B4-B74A-1D9ECB0A1B3D}" srcOrd="1" destOrd="0" presId="urn:microsoft.com/office/officeart/2005/8/layout/radial4"/>
    <dgm:cxn modelId="{91CAE2E5-8E61-472F-A11C-F8BA9DBA5E43}" type="presParOf" srcId="{F68C786E-E58D-4FE5-B208-379DC1D0F613}" destId="{5E0416E9-4F4A-4567-849B-DE5F2FE6CFDC}" srcOrd="2" destOrd="0" presId="urn:microsoft.com/office/officeart/2005/8/layout/radial4"/>
    <dgm:cxn modelId="{A70B42D2-0E7E-4E22-BD72-84575D397FA3}" type="presParOf" srcId="{F68C786E-E58D-4FE5-B208-379DC1D0F613}" destId="{CA1BC051-FF52-467C-BA83-E35BD7FD2EC4}" srcOrd="3" destOrd="0" presId="urn:microsoft.com/office/officeart/2005/8/layout/radial4"/>
    <dgm:cxn modelId="{E7F28E99-EFEA-4207-A671-4C41FBA3F6D1}" type="presParOf" srcId="{F68C786E-E58D-4FE5-B208-379DC1D0F613}" destId="{3A12D5D8-A8CD-4AD2-9567-595404D1F99A}" srcOrd="4" destOrd="0" presId="urn:microsoft.com/office/officeart/2005/8/layout/radial4"/>
    <dgm:cxn modelId="{CC0CA5A8-C8CC-4C07-9A06-3A530E1899B7}" type="presParOf" srcId="{F68C786E-E58D-4FE5-B208-379DC1D0F613}" destId="{01D2C2D9-D2E2-4A96-8478-7958D86A1B17}" srcOrd="5" destOrd="0" presId="urn:microsoft.com/office/officeart/2005/8/layout/radial4"/>
    <dgm:cxn modelId="{8879E24D-F987-48CE-BBF9-C0287D2B584B}" type="presParOf" srcId="{F68C786E-E58D-4FE5-B208-379DC1D0F613}" destId="{E8A5B108-3EAE-4E1C-BE89-FA18744CB997}" srcOrd="6" destOrd="0" presId="urn:microsoft.com/office/officeart/2005/8/layout/radial4"/>
    <dgm:cxn modelId="{40961FB6-A040-49CF-9C95-89AB94685D5E}" type="presParOf" srcId="{F68C786E-E58D-4FE5-B208-379DC1D0F613}" destId="{07D49694-6623-4B78-988F-52226566997B}" srcOrd="7" destOrd="0" presId="urn:microsoft.com/office/officeart/2005/8/layout/radial4"/>
    <dgm:cxn modelId="{29134AB5-4356-4F62-BADC-88179249136B}" type="presParOf" srcId="{F68C786E-E58D-4FE5-B208-379DC1D0F613}" destId="{4E4A9203-C75C-4038-907A-FE624C96B6EA}"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E8D3E-BD25-46A6-9509-25220E161B13}">
      <dsp:nvSpPr>
        <dsp:cNvPr id="0" name=""/>
        <dsp:cNvSpPr/>
      </dsp:nvSpPr>
      <dsp:spPr>
        <a:xfrm>
          <a:off x="1371601" y="1600195"/>
          <a:ext cx="2438397" cy="2559445"/>
        </a:xfrm>
        <a:prstGeom prst="ellipse">
          <a:avLst/>
        </a:prstGeom>
        <a:solidFill>
          <a:srgbClr val="99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t>Airway OK</a:t>
          </a:r>
        </a:p>
      </dsp:txBody>
      <dsp:txXfrm>
        <a:off x="1728696" y="1975017"/>
        <a:ext cx="1724207" cy="1809801"/>
      </dsp:txXfrm>
    </dsp:sp>
    <dsp:sp modelId="{140F8F78-F95C-43AB-BC05-2F0D64A76DC9}">
      <dsp:nvSpPr>
        <dsp:cNvPr id="0" name=""/>
        <dsp:cNvSpPr/>
      </dsp:nvSpPr>
      <dsp:spPr>
        <a:xfrm>
          <a:off x="1853598" y="22424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Tỉnh</a:t>
          </a:r>
          <a:endParaRPr lang="en-US" sz="2800" kern="1200" dirty="0"/>
        </a:p>
      </dsp:txBody>
      <dsp:txXfrm>
        <a:off x="2069519" y="440164"/>
        <a:ext cx="1042561" cy="1042561"/>
      </dsp:txXfrm>
    </dsp:sp>
    <dsp:sp modelId="{578850C3-2E17-4580-A258-9B4B9C69539F}">
      <dsp:nvSpPr>
        <dsp:cNvPr id="0" name=""/>
        <dsp:cNvSpPr/>
      </dsp:nvSpPr>
      <dsp:spPr>
        <a:xfrm>
          <a:off x="3515045"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Thở</a:t>
          </a:r>
          <a:r>
            <a:rPr lang="en-US" sz="2800" kern="1200" dirty="0"/>
            <a:t> </a:t>
          </a:r>
          <a:r>
            <a:rPr lang="en-US" sz="2800" kern="1200" dirty="0" err="1"/>
            <a:t>bt</a:t>
          </a:r>
          <a:endParaRPr lang="en-US" sz="2800" kern="1200" dirty="0"/>
        </a:p>
      </dsp:txBody>
      <dsp:txXfrm>
        <a:off x="3730966" y="3317874"/>
        <a:ext cx="1042561" cy="1042561"/>
      </dsp:txXfrm>
    </dsp:sp>
    <dsp:sp modelId="{F6E4B24A-7774-40C7-BBC5-E1655F22A1AE}">
      <dsp:nvSpPr>
        <dsp:cNvPr id="0" name=""/>
        <dsp:cNvSpPr/>
      </dsp:nvSpPr>
      <dsp:spPr>
        <a:xfrm>
          <a:off x="192151"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Giọng nói bt</a:t>
          </a:r>
        </a:p>
      </dsp:txBody>
      <dsp:txXfrm>
        <a:off x="408072" y="3317874"/>
        <a:ext cx="1042561" cy="1042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66F2C-B6E6-43DD-A524-4A97D8BCA74F}">
      <dsp:nvSpPr>
        <dsp:cNvPr id="0" name=""/>
        <dsp:cNvSpPr/>
      </dsp:nvSpPr>
      <dsp:spPr>
        <a:xfrm>
          <a:off x="1487060" y="1637952"/>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Đắp</a:t>
          </a:r>
          <a:r>
            <a:rPr lang="en-US" sz="3400" kern="1200" dirty="0"/>
            <a:t> 1 </a:t>
          </a:r>
          <a:r>
            <a:rPr lang="en-US" sz="3400" kern="1200" dirty="0" err="1"/>
            <a:t>gạc</a:t>
          </a:r>
          <a:r>
            <a:rPr lang="en-US" sz="3400" kern="1200" dirty="0"/>
            <a:t> </a:t>
          </a:r>
          <a:r>
            <a:rPr lang="en-US" sz="3400" kern="1200" dirty="0" err="1"/>
            <a:t>và</a:t>
          </a:r>
          <a:r>
            <a:rPr lang="en-US" sz="3400" kern="1200" dirty="0"/>
            <a:t> </a:t>
          </a:r>
          <a:r>
            <a:rPr lang="en-US" sz="3400" kern="1200" dirty="0" err="1"/>
            <a:t>lấy</a:t>
          </a:r>
          <a:r>
            <a:rPr lang="en-US" sz="3400" kern="1200" dirty="0"/>
            <a:t> </a:t>
          </a:r>
          <a:r>
            <a:rPr lang="en-US" sz="3400" kern="1200" dirty="0" err="1"/>
            <a:t>tay</a:t>
          </a:r>
          <a:r>
            <a:rPr lang="en-US" sz="3400" kern="1200" dirty="0"/>
            <a:t> </a:t>
          </a:r>
          <a:r>
            <a:rPr lang="en-US" sz="3400" kern="1200" dirty="0" err="1"/>
            <a:t>đè</a:t>
          </a:r>
          <a:r>
            <a:rPr lang="en-US" sz="3400" kern="1200" dirty="0"/>
            <a:t> </a:t>
          </a:r>
          <a:r>
            <a:rPr lang="en-US" sz="3400" kern="1200" dirty="0" err="1"/>
            <a:t>lên</a:t>
          </a:r>
          <a:endParaRPr lang="en-US" sz="3400" kern="1200" dirty="0"/>
        </a:p>
      </dsp:txBody>
      <dsp:txXfrm>
        <a:off x="1932656" y="1637952"/>
        <a:ext cx="2339378" cy="1857577"/>
      </dsp:txXfrm>
    </dsp:sp>
    <dsp:sp modelId="{B39AF59B-3E54-4BB5-8F8E-AC43C89FBD31}">
      <dsp:nvSpPr>
        <dsp:cNvPr id="0" name=""/>
        <dsp:cNvSpPr/>
      </dsp:nvSpPr>
      <dsp:spPr>
        <a:xfrm>
          <a:off x="1487060" y="3495529"/>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Hạn</a:t>
          </a:r>
          <a:r>
            <a:rPr lang="en-US" sz="3400" kern="1200" dirty="0"/>
            <a:t> </a:t>
          </a:r>
          <a:r>
            <a:rPr lang="en-US" sz="3400" kern="1200" dirty="0" err="1"/>
            <a:t>chế</a:t>
          </a:r>
          <a:r>
            <a:rPr lang="en-US" sz="3400" kern="1200" dirty="0"/>
            <a:t> </a:t>
          </a:r>
          <a:r>
            <a:rPr lang="en-US" sz="3400" kern="1200" dirty="0" err="1"/>
            <a:t>garrot</a:t>
          </a:r>
          <a:endParaRPr lang="en-US" sz="3400" kern="1200" dirty="0"/>
        </a:p>
      </dsp:txBody>
      <dsp:txXfrm>
        <a:off x="1932656" y="3495529"/>
        <a:ext cx="2339378" cy="1857577"/>
      </dsp:txXfrm>
    </dsp:sp>
    <dsp:sp modelId="{82140A4D-BEF0-4AF0-9F13-55209252F6B9}">
      <dsp:nvSpPr>
        <dsp:cNvPr id="0" name=""/>
        <dsp:cNvSpPr/>
      </dsp:nvSpPr>
      <dsp:spPr>
        <a:xfrm>
          <a:off x="1741" y="895292"/>
          <a:ext cx="1856649" cy="1856649"/>
        </a:xfrm>
        <a:prstGeom prst="ellipse">
          <a:avLst/>
        </a:prstGeom>
        <a:solidFill>
          <a:srgbClr val="00B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err="1"/>
            <a:t>Nên</a:t>
          </a:r>
          <a:endParaRPr lang="en-US" sz="3500" kern="1200" dirty="0"/>
        </a:p>
      </dsp:txBody>
      <dsp:txXfrm>
        <a:off x="273641" y="1167192"/>
        <a:ext cx="1312849" cy="1312849"/>
      </dsp:txXfrm>
    </dsp:sp>
    <dsp:sp modelId="{CF9D6125-BA43-4E06-A3C7-D9CF24F9D468}">
      <dsp:nvSpPr>
        <dsp:cNvPr id="0" name=""/>
        <dsp:cNvSpPr/>
      </dsp:nvSpPr>
      <dsp:spPr>
        <a:xfrm>
          <a:off x="6128684" y="1637952"/>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Đắp</a:t>
          </a:r>
          <a:r>
            <a:rPr lang="en-US" sz="3400" kern="1200" dirty="0"/>
            <a:t> </a:t>
          </a:r>
          <a:r>
            <a:rPr lang="en-US" sz="3400" kern="1200" dirty="0" err="1"/>
            <a:t>nhiều</a:t>
          </a:r>
          <a:r>
            <a:rPr lang="en-US" sz="3400" kern="1200" dirty="0"/>
            <a:t> </a:t>
          </a:r>
          <a:r>
            <a:rPr lang="en-US" sz="3400" kern="1200" dirty="0" err="1"/>
            <a:t>gạc</a:t>
          </a:r>
          <a:endParaRPr lang="en-US" sz="3400" kern="1200" dirty="0"/>
        </a:p>
      </dsp:txBody>
      <dsp:txXfrm>
        <a:off x="6574280" y="1637952"/>
        <a:ext cx="2339378" cy="1857577"/>
      </dsp:txXfrm>
    </dsp:sp>
    <dsp:sp modelId="{5246DF8F-DDE7-453C-8267-B503E498D487}">
      <dsp:nvSpPr>
        <dsp:cNvPr id="0" name=""/>
        <dsp:cNvSpPr/>
      </dsp:nvSpPr>
      <dsp:spPr>
        <a:xfrm>
          <a:off x="6130425" y="3495529"/>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Kẹp</a:t>
          </a:r>
          <a:r>
            <a:rPr lang="en-US" sz="3400" kern="1200" dirty="0"/>
            <a:t> </a:t>
          </a:r>
          <a:r>
            <a:rPr lang="en-US" sz="3400" kern="1200" dirty="0" err="1"/>
            <a:t>mù</a:t>
          </a:r>
          <a:r>
            <a:rPr lang="en-US" sz="3400" kern="1200" dirty="0"/>
            <a:t> </a:t>
          </a:r>
        </a:p>
      </dsp:txBody>
      <dsp:txXfrm>
        <a:off x="6576021" y="3495529"/>
        <a:ext cx="2339378" cy="1857577"/>
      </dsp:txXfrm>
    </dsp:sp>
    <dsp:sp modelId="{27E285E6-FF9E-4056-B8F2-E235224F2637}">
      <dsp:nvSpPr>
        <dsp:cNvPr id="0" name=""/>
        <dsp:cNvSpPr/>
      </dsp:nvSpPr>
      <dsp:spPr>
        <a:xfrm>
          <a:off x="4643364" y="895292"/>
          <a:ext cx="1856649" cy="1856649"/>
        </a:xfrm>
        <a:prstGeom prst="ellipse">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err="1"/>
            <a:t>Không</a:t>
          </a:r>
          <a:endParaRPr lang="en-US" sz="3500" kern="1200" dirty="0"/>
        </a:p>
      </dsp:txBody>
      <dsp:txXfrm>
        <a:off x="4915264" y="1167192"/>
        <a:ext cx="1312849" cy="13128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C37EC-6E16-49B5-8F07-6115BDC3B6BD}">
      <dsp:nvSpPr>
        <dsp:cNvPr id="0" name=""/>
        <dsp:cNvSpPr/>
      </dsp:nvSpPr>
      <dsp:spPr>
        <a:xfrm>
          <a:off x="989672" y="659035"/>
          <a:ext cx="4395852" cy="4395852"/>
        </a:xfrm>
        <a:prstGeom prst="blockArc">
          <a:avLst>
            <a:gd name="adj1" fmla="val 10800000"/>
            <a:gd name="adj2" fmla="val 162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62D75D-D7E9-40DB-8B57-F3E84AE19F47}">
      <dsp:nvSpPr>
        <dsp:cNvPr id="0" name=""/>
        <dsp:cNvSpPr/>
      </dsp:nvSpPr>
      <dsp:spPr>
        <a:xfrm>
          <a:off x="989672" y="659035"/>
          <a:ext cx="4395852" cy="4395852"/>
        </a:xfrm>
        <a:prstGeom prst="blockArc">
          <a:avLst>
            <a:gd name="adj1" fmla="val 5400000"/>
            <a:gd name="adj2" fmla="val 108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F841098-DB63-47A5-8BF0-03148277EA5D}">
      <dsp:nvSpPr>
        <dsp:cNvPr id="0" name=""/>
        <dsp:cNvSpPr/>
      </dsp:nvSpPr>
      <dsp:spPr>
        <a:xfrm>
          <a:off x="989672" y="659035"/>
          <a:ext cx="4395852" cy="4395852"/>
        </a:xfrm>
        <a:prstGeom prst="blockArc">
          <a:avLst>
            <a:gd name="adj1" fmla="val 0"/>
            <a:gd name="adj2" fmla="val 54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FA529AA-AF6C-4B83-A200-A7F027468096}">
      <dsp:nvSpPr>
        <dsp:cNvPr id="0" name=""/>
        <dsp:cNvSpPr/>
      </dsp:nvSpPr>
      <dsp:spPr>
        <a:xfrm>
          <a:off x="989672" y="659035"/>
          <a:ext cx="4395852" cy="4395852"/>
        </a:xfrm>
        <a:prstGeom prst="blockArc">
          <a:avLst>
            <a:gd name="adj1" fmla="val 16200000"/>
            <a:gd name="adj2" fmla="val 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4F3F732-8084-49DB-82C4-74BB03BDA5B2}">
      <dsp:nvSpPr>
        <dsp:cNvPr id="0" name=""/>
        <dsp:cNvSpPr/>
      </dsp:nvSpPr>
      <dsp:spPr>
        <a:xfrm>
          <a:off x="2174971" y="1860951"/>
          <a:ext cx="2025253" cy="202525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err="1"/>
            <a:t>Đánh</a:t>
          </a:r>
          <a:r>
            <a:rPr lang="en-US" sz="3200" kern="1200" dirty="0"/>
            <a:t> </a:t>
          </a:r>
          <a:r>
            <a:rPr lang="en-US" sz="3200" kern="1200" dirty="0" err="1"/>
            <a:t>giá</a:t>
          </a:r>
          <a:r>
            <a:rPr lang="en-US" sz="3200" kern="1200" dirty="0"/>
            <a:t> </a:t>
          </a:r>
          <a:r>
            <a:rPr lang="en-US" sz="3200" kern="1200" dirty="0" err="1"/>
            <a:t>đáp</a:t>
          </a:r>
          <a:r>
            <a:rPr lang="en-US" sz="3200" kern="1200" dirty="0"/>
            <a:t> </a:t>
          </a:r>
          <a:r>
            <a:rPr lang="en-US" sz="3200" kern="1200" dirty="0" err="1"/>
            <a:t>ứng</a:t>
          </a:r>
          <a:endParaRPr lang="en-US" sz="3200" kern="1200" dirty="0"/>
        </a:p>
      </dsp:txBody>
      <dsp:txXfrm>
        <a:off x="2471562" y="2157542"/>
        <a:ext cx="1432071" cy="1432071"/>
      </dsp:txXfrm>
    </dsp:sp>
    <dsp:sp modelId="{8DC2A9DD-DB96-41FC-834C-4DEAE9A352FC}">
      <dsp:nvSpPr>
        <dsp:cNvPr id="0" name=""/>
        <dsp:cNvSpPr/>
      </dsp:nvSpPr>
      <dsp:spPr>
        <a:xfrm>
          <a:off x="2303336" y="69231"/>
          <a:ext cx="1768523" cy="128167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Tri </a:t>
          </a:r>
          <a:r>
            <a:rPr lang="en-US" sz="2400" kern="1200" dirty="0" err="1"/>
            <a:t>giác</a:t>
          </a:r>
          <a:endParaRPr lang="en-US" sz="2400" kern="1200" dirty="0"/>
        </a:p>
      </dsp:txBody>
      <dsp:txXfrm>
        <a:off x="2562330" y="256929"/>
        <a:ext cx="1250535" cy="906283"/>
      </dsp:txXfrm>
    </dsp:sp>
    <dsp:sp modelId="{1EC92E9B-4FF5-42E6-8531-FFC3B1793066}">
      <dsp:nvSpPr>
        <dsp:cNvPr id="0" name=""/>
        <dsp:cNvSpPr/>
      </dsp:nvSpPr>
      <dsp:spPr>
        <a:xfrm>
          <a:off x="4291857" y="2141445"/>
          <a:ext cx="2085261" cy="143103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Tưới</a:t>
          </a:r>
          <a:r>
            <a:rPr lang="en-US" sz="2400" kern="1200" dirty="0"/>
            <a:t> </a:t>
          </a:r>
          <a:r>
            <a:rPr lang="en-US" sz="2400" kern="1200" dirty="0" err="1"/>
            <a:t>máu</a:t>
          </a:r>
          <a:r>
            <a:rPr lang="en-US" sz="2400" kern="1200" dirty="0"/>
            <a:t> chi</a:t>
          </a:r>
        </a:p>
      </dsp:txBody>
      <dsp:txXfrm>
        <a:off x="4597236" y="2351015"/>
        <a:ext cx="1474503" cy="1011891"/>
      </dsp:txXfrm>
    </dsp:sp>
    <dsp:sp modelId="{94F82484-CE75-45D4-B37A-511EEFF31631}">
      <dsp:nvSpPr>
        <dsp:cNvPr id="0" name=""/>
        <dsp:cNvSpPr/>
      </dsp:nvSpPr>
      <dsp:spPr>
        <a:xfrm>
          <a:off x="2060218" y="4361933"/>
          <a:ext cx="2254758" cy="12838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Nước tiểu</a:t>
          </a:r>
          <a:endParaRPr lang="en-US" sz="2400" kern="1200" dirty="0"/>
        </a:p>
      </dsp:txBody>
      <dsp:txXfrm>
        <a:off x="2390420" y="4549946"/>
        <a:ext cx="1594354" cy="907808"/>
      </dsp:txXfrm>
    </dsp:sp>
    <dsp:sp modelId="{CFBBFCF1-6627-44C6-A52D-22D502C7050F}">
      <dsp:nvSpPr>
        <dsp:cNvPr id="0" name=""/>
        <dsp:cNvSpPr/>
      </dsp:nvSpPr>
      <dsp:spPr>
        <a:xfrm>
          <a:off x="23681" y="2107988"/>
          <a:ext cx="2034054" cy="149794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Sinh</a:t>
          </a:r>
          <a:r>
            <a:rPr lang="en-US" sz="2400" kern="1200" dirty="0"/>
            <a:t> </a:t>
          </a:r>
          <a:r>
            <a:rPr lang="en-US" sz="2400" kern="1200" dirty="0" err="1"/>
            <a:t>hiệu</a:t>
          </a:r>
          <a:endParaRPr lang="en-US" sz="2400" kern="1200" dirty="0"/>
        </a:p>
      </dsp:txBody>
      <dsp:txXfrm>
        <a:off x="321561" y="2327357"/>
        <a:ext cx="1438294" cy="10592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2A3D2-2627-487D-9182-46CD734DB7AF}">
      <dsp:nvSpPr>
        <dsp:cNvPr id="0" name=""/>
        <dsp:cNvSpPr/>
      </dsp:nvSpPr>
      <dsp:spPr>
        <a:xfrm>
          <a:off x="3198495" y="2793433"/>
          <a:ext cx="2366010" cy="2366010"/>
        </a:xfrm>
        <a:prstGeom prst="ellipse">
          <a:avLst/>
        </a:prstGeom>
        <a:solidFill>
          <a:srgbClr val="FFCCFF"/>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err="1">
              <a:solidFill>
                <a:srgbClr val="C00000"/>
              </a:solidFill>
            </a:rPr>
            <a:t>Thay</a:t>
          </a:r>
          <a:r>
            <a:rPr lang="en-US" sz="3200" kern="1200" dirty="0">
              <a:solidFill>
                <a:srgbClr val="C00000"/>
              </a:solidFill>
            </a:rPr>
            <a:t> </a:t>
          </a:r>
          <a:r>
            <a:rPr lang="en-US" sz="3200" kern="1200" dirty="0" err="1">
              <a:solidFill>
                <a:srgbClr val="C00000"/>
              </a:solidFill>
            </a:rPr>
            <a:t>đổi</a:t>
          </a:r>
          <a:r>
            <a:rPr lang="en-US" sz="3200" kern="1200" dirty="0">
              <a:solidFill>
                <a:srgbClr val="C00000"/>
              </a:solidFill>
            </a:rPr>
            <a:t> tri </a:t>
          </a:r>
          <a:r>
            <a:rPr lang="en-US" sz="3200" kern="1200" dirty="0" err="1">
              <a:solidFill>
                <a:srgbClr val="C00000"/>
              </a:solidFill>
            </a:rPr>
            <a:t>giác</a:t>
          </a:r>
          <a:endParaRPr lang="en-US" sz="3200" kern="1200" dirty="0">
            <a:solidFill>
              <a:srgbClr val="C00000"/>
            </a:solidFill>
          </a:endParaRPr>
        </a:p>
      </dsp:txBody>
      <dsp:txXfrm>
        <a:off x="3544989" y="3139927"/>
        <a:ext cx="1673022" cy="1673022"/>
      </dsp:txXfrm>
    </dsp:sp>
    <dsp:sp modelId="{EFA2B8EA-3AF7-46B4-B74A-1D9ECB0A1B3D}">
      <dsp:nvSpPr>
        <dsp:cNvPr id="0" name=""/>
        <dsp:cNvSpPr/>
      </dsp:nvSpPr>
      <dsp:spPr>
        <a:xfrm rot="11700000">
          <a:off x="1090099"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5E0416E9-4F4A-4567-849B-DE5F2FE6CFDC}">
      <dsp:nvSpPr>
        <dsp:cNvPr id="0" name=""/>
        <dsp:cNvSpPr/>
      </dsp:nvSpPr>
      <dsp:spPr>
        <a:xfrm>
          <a:off x="1471"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Hypoxia</a:t>
          </a:r>
        </a:p>
      </dsp:txBody>
      <dsp:txXfrm>
        <a:off x="54138" y="2257532"/>
        <a:ext cx="2142375" cy="1692833"/>
      </dsp:txXfrm>
    </dsp:sp>
    <dsp:sp modelId="{CA1BC051-FF52-467C-BA83-E35BD7FD2EC4}">
      <dsp:nvSpPr>
        <dsp:cNvPr id="0" name=""/>
        <dsp:cNvSpPr/>
      </dsp:nvSpPr>
      <dsp:spPr>
        <a:xfrm rot="14700000">
          <a:off x="2359913"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3A12D5D8-A8CD-4AD2-9567-595404D1F99A}">
      <dsp:nvSpPr>
        <dsp:cNvPr id="0" name=""/>
        <dsp:cNvSpPr/>
      </dsp:nvSpPr>
      <dsp:spPr>
        <a:xfrm>
          <a:off x="1832982" y="22156"/>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t>Hypercabia</a:t>
          </a:r>
          <a:endParaRPr lang="en-US" sz="2800" kern="1200" dirty="0"/>
        </a:p>
      </dsp:txBody>
      <dsp:txXfrm>
        <a:off x="1885649" y="74823"/>
        <a:ext cx="2142375" cy="1692833"/>
      </dsp:txXfrm>
    </dsp:sp>
    <dsp:sp modelId="{01D2C2D9-D2E2-4A96-8478-7958D86A1B17}">
      <dsp:nvSpPr>
        <dsp:cNvPr id="0" name=""/>
        <dsp:cNvSpPr/>
      </dsp:nvSpPr>
      <dsp:spPr>
        <a:xfrm rot="17700000">
          <a:off x="4335394"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E8A5B108-3EAE-4E1C-BE89-FA18744CB997}">
      <dsp:nvSpPr>
        <dsp:cNvPr id="0" name=""/>
        <dsp:cNvSpPr/>
      </dsp:nvSpPr>
      <dsp:spPr>
        <a:xfrm>
          <a:off x="4682307" y="22156"/>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t>hypovolemia</a:t>
          </a:r>
          <a:endParaRPr lang="en-US" sz="2800" kern="1200" dirty="0"/>
        </a:p>
      </dsp:txBody>
      <dsp:txXfrm>
        <a:off x="4734974" y="74823"/>
        <a:ext cx="2142375" cy="1692833"/>
      </dsp:txXfrm>
    </dsp:sp>
    <dsp:sp modelId="{07D49694-6623-4B78-988F-52226566997B}">
      <dsp:nvSpPr>
        <dsp:cNvPr id="0" name=""/>
        <dsp:cNvSpPr/>
      </dsp:nvSpPr>
      <dsp:spPr>
        <a:xfrm rot="20700000">
          <a:off x="5605208"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4E4A9203-C75C-4038-907A-FE624C96B6EA}">
      <dsp:nvSpPr>
        <dsp:cNvPr id="0" name=""/>
        <dsp:cNvSpPr/>
      </dsp:nvSpPr>
      <dsp:spPr>
        <a:xfrm>
          <a:off x="6513818"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CNS injuries</a:t>
          </a:r>
        </a:p>
      </dsp:txBody>
      <dsp:txXfrm>
        <a:off x="6566485" y="2257532"/>
        <a:ext cx="2142375" cy="169283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200">
                <a:uFillTx/>
              </a:defRPr>
            </a:lvl1pPr>
          </a:lstStyle>
          <a:p>
            <a:pPr>
              <a:defRPr>
                <a:uFillTx/>
              </a:defRPr>
            </a:pPr>
            <a:endParaRPr lang="en-US">
              <a:uFillTx/>
            </a:endParaRPr>
          </a:p>
        </p:txBody>
      </p:sp>
      <p:sp>
        <p:nvSpPr>
          <p:cNvPr id="819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uFillTx/>
              </a:defRPr>
            </a:lvl1pPr>
          </a:lstStyle>
          <a:p>
            <a:pPr>
              <a:defRPr>
                <a:uFillTx/>
              </a:defRPr>
            </a:pPr>
            <a:endParaRPr lang="en-US">
              <a:uFillTx/>
            </a:endParaRPr>
          </a:p>
        </p:txBody>
      </p:sp>
      <p:sp>
        <p:nvSpPr>
          <p:cNvPr id="368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819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en-US" noProof="0">
                <a:uFillTx/>
              </a:rPr>
              <a:t>Click to edit Master text styles</a:t>
            </a:r>
          </a:p>
          <a:p>
            <a:pPr lvl="1"/>
            <a:r>
              <a:rPr lang="en-US" noProof="0">
                <a:uFillTx/>
              </a:rPr>
              <a:t>Second level</a:t>
            </a:r>
          </a:p>
          <a:p>
            <a:pPr lvl="2"/>
            <a:r>
              <a:rPr lang="en-US" noProof="0">
                <a:uFillTx/>
              </a:rPr>
              <a:t>Third level</a:t>
            </a:r>
          </a:p>
          <a:p>
            <a:pPr lvl="3"/>
            <a:r>
              <a:rPr lang="en-US" noProof="0">
                <a:uFillTx/>
              </a:rPr>
              <a:t>Fourth level</a:t>
            </a:r>
          </a:p>
          <a:p>
            <a:pPr lvl="4"/>
            <a:r>
              <a:rPr lang="en-US" noProof="0">
                <a:uFillTx/>
              </a:rPr>
              <a:t>Fifth level</a:t>
            </a:r>
          </a:p>
        </p:txBody>
      </p:sp>
      <p:sp>
        <p:nvSpPr>
          <p:cNvPr id="819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l">
              <a:defRPr sz="1200">
                <a:uFillTx/>
              </a:defRPr>
            </a:lvl1pPr>
          </a:lstStyle>
          <a:p>
            <a:pPr>
              <a:defRPr>
                <a:uFillTx/>
              </a:defRPr>
            </a:pPr>
            <a:endParaRPr lang="en-US">
              <a:uFillTx/>
            </a:endParaRPr>
          </a:p>
        </p:txBody>
      </p:sp>
      <p:sp>
        <p:nvSpPr>
          <p:cNvPr id="819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uFillTx/>
              </a:defRPr>
            </a:lvl1pPr>
          </a:lstStyle>
          <a:p>
            <a:pPr>
              <a:defRPr>
                <a:uFillTx/>
              </a:defRPr>
            </a:pPr>
            <a:fld id="{EB5CC355-CA3F-4480-9D2C-543EE07C0EB9}" type="slidenum">
              <a:rPr lang="en-US">
                <a:uFillTx/>
              </a:rPr>
              <a:pPr>
                <a:defRPr>
                  <a:uFillTx/>
                </a:defRPr>
              </a:pPr>
              <a:t>‹#›</a:t>
            </a:fld>
            <a:endParaRPr lang="en-US">
              <a:uFillTx/>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uFillTx/>
        <a:latin typeface="Arial" charset="0"/>
        <a:ea typeface="+mn-ea"/>
        <a:cs typeface="+mn-cs"/>
      </a:defRPr>
    </a:lvl1pPr>
    <a:lvl2pPr marL="457200" algn="l" rtl="0" eaLnBrk="0" fontAlgn="base" hangingPunct="0">
      <a:spcBef>
        <a:spcPct val="30000"/>
      </a:spcBef>
      <a:spcAft>
        <a:spcPct val="0"/>
      </a:spcAft>
      <a:defRPr sz="1200" kern="1200">
        <a:solidFill>
          <a:schemeClr val="tx1"/>
        </a:solidFill>
        <a:uFillTx/>
        <a:latin typeface="Arial" charset="0"/>
        <a:ea typeface="+mn-ea"/>
        <a:cs typeface="+mn-cs"/>
      </a:defRPr>
    </a:lvl2pPr>
    <a:lvl3pPr marL="914400" algn="l" rtl="0" eaLnBrk="0" fontAlgn="base" hangingPunct="0">
      <a:spcBef>
        <a:spcPct val="30000"/>
      </a:spcBef>
      <a:spcAft>
        <a:spcPct val="0"/>
      </a:spcAft>
      <a:defRPr sz="1200" kern="1200">
        <a:solidFill>
          <a:schemeClr val="tx1"/>
        </a:solidFill>
        <a:uFillTx/>
        <a:latin typeface="Arial" charset="0"/>
        <a:ea typeface="+mn-ea"/>
        <a:cs typeface="+mn-cs"/>
      </a:defRPr>
    </a:lvl3pPr>
    <a:lvl4pPr marL="1371600" algn="l" rtl="0" eaLnBrk="0" fontAlgn="base" hangingPunct="0">
      <a:spcBef>
        <a:spcPct val="30000"/>
      </a:spcBef>
      <a:spcAft>
        <a:spcPct val="0"/>
      </a:spcAft>
      <a:defRPr sz="1200" kern="1200">
        <a:solidFill>
          <a:schemeClr val="tx1"/>
        </a:solidFill>
        <a:uFillTx/>
        <a:latin typeface="Arial" charset="0"/>
        <a:ea typeface="+mn-ea"/>
        <a:cs typeface="+mn-cs"/>
      </a:defRPr>
    </a:lvl4pPr>
    <a:lvl5pPr marL="1828800" algn="l" rtl="0" eaLnBrk="0" fontAlgn="base" hangingPunct="0">
      <a:spcBef>
        <a:spcPct val="30000"/>
      </a:spcBef>
      <a:spcAft>
        <a:spcPct val="0"/>
      </a:spcAft>
      <a:defRPr sz="1200" kern="1200">
        <a:solidFill>
          <a:schemeClr val="tx1"/>
        </a:solidFill>
        <a:uFillTx/>
        <a:latin typeface="Arial" charset="0"/>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B21D225-68E3-4917-8CDA-B59020587601}" type="slidenum">
              <a:rPr lang="en-US" smtClean="0">
                <a:uFillTx/>
              </a:rPr>
              <a:pPr/>
              <a:t>1</a:t>
            </a:fld>
            <a:endParaRPr lang="en-US">
              <a:uFillTx/>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p:spPr>
        <p:txBody>
          <a:bodyPr/>
          <a:lstStyle/>
          <a:p>
            <a:pPr eaLnBrk="1" hangingPunct="1"/>
            <a:endParaRPr lang="ru-RU">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p:sp>
      <p:sp>
        <p:nvSpPr>
          <p:cNvPr id="50179" name="Notes Placeholder 2"/>
          <p:cNvSpPr>
            <a:spLocks noGrp="1"/>
          </p:cNvSpPr>
          <p:nvPr>
            <p:ph type="body" idx="1"/>
          </p:nvPr>
        </p:nvSpPr>
        <p:spPr>
          <a:noFill/>
        </p:spPr>
        <p:txBody>
          <a:bodyPr/>
          <a:lstStyle/>
          <a:p>
            <a:r>
              <a:rPr lang="en-US" i="1" u="sng">
                <a:uFillTx/>
              </a:rPr>
              <a:t>Tracheostomy được dùng khi chỉ định cricothyroidotomy có thể làm tổn thương nặng thêm hoặc tắc đường thở do tổn thương ở vùng cổ này</a:t>
            </a:r>
            <a:r>
              <a:rPr lang="en-US" i="1">
                <a:uFillTx/>
              </a:rPr>
              <a:t>. Thường nên làm trong phòng mổ vì có thể phải chẻ xương ức. Trường hợp cắt ngang cổ do dây phơi quần áo hoặc dao làm lộ chỗ đứt khí quản thì dùng kẹp không chấn thương giữ đầu xa để không tuột xuống trung thất rồi mới nhét ống nội khí quản vào.</a:t>
            </a:r>
            <a:endParaRPr lang="en-US">
              <a:uFillTx/>
            </a:endParaRPr>
          </a:p>
          <a:p>
            <a:endParaRPr lang="en-US">
              <a:uFillTx/>
            </a:endParaRPr>
          </a:p>
        </p:txBody>
      </p:sp>
      <p:sp>
        <p:nvSpPr>
          <p:cNvPr id="50180" name="Slide Number Placeholder 3"/>
          <p:cNvSpPr>
            <a:spLocks noGrp="1"/>
          </p:cNvSpPr>
          <p:nvPr>
            <p:ph type="sldNum" sz="quarter" idx="5"/>
          </p:nvPr>
        </p:nvSpPr>
        <p:spPr>
          <a:noFill/>
        </p:spPr>
        <p:txBody>
          <a:bodyPr/>
          <a:lstStyle/>
          <a:p>
            <a:fld id="{EBCF55BB-15FF-4064-A730-EC474E3967D5}" type="slidenum">
              <a:rPr lang="en-US" smtClean="0">
                <a:uFillTx/>
              </a:rPr>
              <a:pPr/>
              <a:t>10</a:t>
            </a:fld>
            <a:endParaRPr lang="en-US">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p:spPr>
        <p:txBody>
          <a:bodyPr/>
          <a:lstStyle/>
          <a:p>
            <a:r>
              <a:rPr lang="en-US" i="1" dirty="0">
                <a:uFillTx/>
              </a:rPr>
              <a:t>Sau </a:t>
            </a:r>
            <a:r>
              <a:rPr lang="en-US" i="1" dirty="0" err="1">
                <a:uFillTx/>
              </a:rPr>
              <a:t>khi</a:t>
            </a:r>
            <a:r>
              <a:rPr lang="en-US" i="1" dirty="0">
                <a:uFillTx/>
              </a:rPr>
              <a:t> </a:t>
            </a:r>
            <a:r>
              <a:rPr lang="en-US" i="1" dirty="0" err="1">
                <a:uFillTx/>
              </a:rPr>
              <a:t>thiết</a:t>
            </a:r>
            <a:r>
              <a:rPr lang="en-US" i="1" dirty="0">
                <a:uFillTx/>
              </a:rPr>
              <a:t> </a:t>
            </a:r>
            <a:r>
              <a:rPr lang="en-US" i="1" dirty="0" err="1">
                <a:uFillTx/>
              </a:rPr>
              <a:t>lập</a:t>
            </a:r>
            <a:r>
              <a:rPr lang="en-US" i="1" dirty="0">
                <a:uFillTx/>
              </a:rPr>
              <a:t> </a:t>
            </a:r>
            <a:r>
              <a:rPr lang="en-US" i="1" dirty="0" err="1">
                <a:uFillTx/>
              </a:rPr>
              <a:t>xong</a:t>
            </a:r>
            <a:r>
              <a:rPr lang="en-US" i="1" dirty="0">
                <a:uFillTx/>
              </a:rPr>
              <a:t> airway </a:t>
            </a:r>
            <a:r>
              <a:rPr lang="en-US" i="1" dirty="0" err="1">
                <a:uFillTx/>
              </a:rPr>
              <a:t>thì</a:t>
            </a:r>
            <a:r>
              <a:rPr lang="en-US" i="1" dirty="0">
                <a:uFillTx/>
              </a:rPr>
              <a:t> </a:t>
            </a:r>
            <a:r>
              <a:rPr lang="en-US" i="1" dirty="0" err="1">
                <a:uFillTx/>
              </a:rPr>
              <a:t>phải</a:t>
            </a:r>
            <a:r>
              <a:rPr lang="en-US" i="1" dirty="0">
                <a:uFillTx/>
              </a:rPr>
              <a:t> </a:t>
            </a:r>
            <a:r>
              <a:rPr lang="en-US" i="1" dirty="0" err="1">
                <a:uFillTx/>
              </a:rPr>
              <a:t>cho</a:t>
            </a:r>
            <a:r>
              <a:rPr lang="en-US" i="1" dirty="0">
                <a:uFillTx/>
              </a:rPr>
              <a:t> </a:t>
            </a:r>
            <a:r>
              <a:rPr lang="en-US" i="1" dirty="0" err="1">
                <a:uFillTx/>
              </a:rPr>
              <a:t>thở</a:t>
            </a:r>
            <a:r>
              <a:rPr lang="en-US" i="1" dirty="0">
                <a:uFillTx/>
              </a:rPr>
              <a:t> oxy </a:t>
            </a:r>
            <a:r>
              <a:rPr lang="en-US" i="1" dirty="0" err="1">
                <a:uFillTx/>
              </a:rPr>
              <a:t>và</a:t>
            </a:r>
            <a:r>
              <a:rPr lang="en-US" i="1" dirty="0">
                <a:uFillTx/>
              </a:rPr>
              <a:t> </a:t>
            </a:r>
            <a:r>
              <a:rPr lang="en-US" i="1" dirty="0" err="1">
                <a:uFillTx/>
              </a:rPr>
              <a:t>theo</a:t>
            </a:r>
            <a:r>
              <a:rPr lang="en-US" i="1" dirty="0">
                <a:uFillTx/>
              </a:rPr>
              <a:t> </a:t>
            </a:r>
            <a:r>
              <a:rPr lang="en-US" i="1" dirty="0" err="1">
                <a:uFillTx/>
              </a:rPr>
              <a:t>dõi</a:t>
            </a:r>
            <a:r>
              <a:rPr lang="en-US" i="1" dirty="0">
                <a:uFillTx/>
              </a:rPr>
              <a:t> </a:t>
            </a:r>
            <a:r>
              <a:rPr lang="en-US" i="1" dirty="0" err="1">
                <a:uFillTx/>
              </a:rPr>
              <a:t>bão</a:t>
            </a:r>
            <a:r>
              <a:rPr lang="en-US" i="1" dirty="0">
                <a:uFillTx/>
              </a:rPr>
              <a:t> </a:t>
            </a:r>
            <a:r>
              <a:rPr lang="en-US" i="1" dirty="0" err="1">
                <a:uFillTx/>
              </a:rPr>
              <a:t>hòa</a:t>
            </a:r>
            <a:r>
              <a:rPr lang="en-US" i="1" dirty="0">
                <a:uFillTx/>
              </a:rPr>
              <a:t> oxy </a:t>
            </a:r>
            <a:r>
              <a:rPr lang="en-US" i="1" dirty="0" err="1">
                <a:uFillTx/>
              </a:rPr>
              <a:t>ngón</a:t>
            </a:r>
            <a:r>
              <a:rPr lang="en-US" i="1" dirty="0">
                <a:uFillTx/>
              </a:rPr>
              <a:t> </a:t>
            </a:r>
            <a:r>
              <a:rPr lang="en-US" i="1" dirty="0" err="1">
                <a:uFillTx/>
              </a:rPr>
              <a:t>tay</a:t>
            </a:r>
            <a:r>
              <a:rPr lang="en-US" i="1" dirty="0">
                <a:uFillTx/>
              </a:rPr>
              <a:t> (all injured patients). </a:t>
            </a:r>
            <a:r>
              <a:rPr lang="en-US" i="1" u="sng" dirty="0" err="1">
                <a:uFillTx/>
              </a:rPr>
              <a:t>Đồng</a:t>
            </a:r>
            <a:r>
              <a:rPr lang="en-US" i="1" u="sng" dirty="0">
                <a:uFillTx/>
              </a:rPr>
              <a:t> </a:t>
            </a:r>
            <a:r>
              <a:rPr lang="en-US" i="1" u="sng" dirty="0" err="1">
                <a:uFillTx/>
              </a:rPr>
              <a:t>thời</a:t>
            </a:r>
            <a:r>
              <a:rPr lang="en-US" i="1" u="sng" dirty="0">
                <a:uFillTx/>
              </a:rPr>
              <a:t> </a:t>
            </a:r>
            <a:r>
              <a:rPr lang="en-US" i="1" u="sng" dirty="0" err="1">
                <a:uFillTx/>
              </a:rPr>
              <a:t>cũng</a:t>
            </a:r>
            <a:r>
              <a:rPr lang="en-US" i="1" u="sng" dirty="0">
                <a:uFillTx/>
              </a:rPr>
              <a:t> </a:t>
            </a:r>
            <a:r>
              <a:rPr lang="en-US" i="1" u="sng" dirty="0" err="1">
                <a:uFillTx/>
              </a:rPr>
              <a:t>xác</a:t>
            </a:r>
            <a:r>
              <a:rPr lang="en-US" i="1" u="sng" dirty="0">
                <a:uFillTx/>
              </a:rPr>
              <a:t> </a:t>
            </a:r>
            <a:r>
              <a:rPr lang="en-US" i="1" u="sng" dirty="0" err="1">
                <a:uFillTx/>
              </a:rPr>
              <a:t>định</a:t>
            </a:r>
            <a:r>
              <a:rPr lang="en-US" i="1" u="sng" dirty="0">
                <a:uFillTx/>
              </a:rPr>
              <a:t> </a:t>
            </a:r>
            <a:r>
              <a:rPr lang="en-US" i="1" u="sng" dirty="0" err="1">
                <a:uFillTx/>
              </a:rPr>
              <a:t>xong</a:t>
            </a:r>
            <a:r>
              <a:rPr lang="en-US" i="1" u="sng" dirty="0">
                <a:uFillTx/>
              </a:rPr>
              <a:t> </a:t>
            </a:r>
            <a:r>
              <a:rPr lang="en-US" i="1" u="sng" dirty="0" err="1">
                <a:uFillTx/>
              </a:rPr>
              <a:t>có</a:t>
            </a:r>
            <a:r>
              <a:rPr lang="en-US" i="1" u="sng" dirty="0">
                <a:uFillTx/>
              </a:rPr>
              <a:t> hay </a:t>
            </a:r>
            <a:r>
              <a:rPr lang="en-US" i="1" u="sng" dirty="0" err="1">
                <a:uFillTx/>
              </a:rPr>
              <a:t>không</a:t>
            </a:r>
            <a:r>
              <a:rPr lang="en-US" i="1" u="sng" dirty="0">
                <a:uFillTx/>
              </a:rPr>
              <a:t> </a:t>
            </a:r>
            <a:r>
              <a:rPr lang="en-US" i="1" u="sng" dirty="0" err="1">
                <a:uFillTx/>
              </a:rPr>
              <a:t>các</a:t>
            </a:r>
            <a:r>
              <a:rPr lang="en-US" i="1" u="sng" dirty="0">
                <a:uFillTx/>
              </a:rPr>
              <a:t> </a:t>
            </a:r>
            <a:r>
              <a:rPr lang="en-US" i="1" u="sng" dirty="0" err="1">
                <a:uFillTx/>
              </a:rPr>
              <a:t>tổn</a:t>
            </a:r>
            <a:r>
              <a:rPr lang="en-US" i="1" u="sng" dirty="0">
                <a:uFillTx/>
              </a:rPr>
              <a:t> </a:t>
            </a:r>
            <a:r>
              <a:rPr lang="en-US" i="1" u="sng" dirty="0" err="1">
                <a:uFillTx/>
              </a:rPr>
              <a:t>thương</a:t>
            </a:r>
            <a:r>
              <a:rPr lang="en-US" i="1" u="sng" dirty="0">
                <a:uFillTx/>
              </a:rPr>
              <a:t> </a:t>
            </a:r>
            <a:r>
              <a:rPr lang="en-US" i="1" u="sng" dirty="0" err="1">
                <a:uFillTx/>
              </a:rPr>
              <a:t>chết</a:t>
            </a:r>
            <a:r>
              <a:rPr lang="en-US" i="1" u="sng" dirty="0">
                <a:uFillTx/>
              </a:rPr>
              <a:t> </a:t>
            </a:r>
            <a:r>
              <a:rPr lang="en-US" i="1" u="sng" dirty="0" err="1">
                <a:uFillTx/>
              </a:rPr>
              <a:t>người</a:t>
            </a:r>
            <a:r>
              <a:rPr lang="en-US" i="1" u="sng" dirty="0">
                <a:uFillTx/>
              </a:rPr>
              <a:t> ở </a:t>
            </a:r>
            <a:r>
              <a:rPr lang="en-US" i="1" u="sng" dirty="0" err="1">
                <a:uFillTx/>
              </a:rPr>
              <a:t>ngực</a:t>
            </a:r>
            <a:r>
              <a:rPr lang="en-US" i="1" dirty="0">
                <a:uFillTx/>
              </a:rPr>
              <a:t> </a:t>
            </a:r>
            <a:r>
              <a:rPr lang="en-US" i="1" dirty="0" err="1">
                <a:uFillTx/>
              </a:rPr>
              <a:t>gồm</a:t>
            </a:r>
            <a:r>
              <a:rPr lang="en-US" i="1" dirty="0">
                <a:uFillTx/>
              </a:rPr>
              <a:t> tension pneumothorax, open pneumothorax, and flail chest with underlying pulmonary contusion.</a:t>
            </a:r>
            <a:endParaRPr lang="en-US" dirty="0">
              <a:uFillTx/>
            </a:endParaRPr>
          </a:p>
        </p:txBody>
      </p:sp>
      <p:sp>
        <p:nvSpPr>
          <p:cNvPr id="51204" name="Slide Number Placeholder 3"/>
          <p:cNvSpPr>
            <a:spLocks noGrp="1"/>
          </p:cNvSpPr>
          <p:nvPr>
            <p:ph type="sldNum" sz="quarter" idx="5"/>
          </p:nvPr>
        </p:nvSpPr>
        <p:spPr>
          <a:noFill/>
        </p:spPr>
        <p:txBody>
          <a:bodyPr/>
          <a:lstStyle/>
          <a:p>
            <a:fld id="{ED3669C9-B33B-466C-AB2F-351ED327B3E6}" type="slidenum">
              <a:rPr lang="en-US" smtClean="0">
                <a:uFillTx/>
              </a:rPr>
              <a:pPr/>
              <a:t>11</a:t>
            </a:fld>
            <a:endParaRPr lang="en-US">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p:sp>
      <p:sp>
        <p:nvSpPr>
          <p:cNvPr id="52227" name="Notes Placeholder 2"/>
          <p:cNvSpPr>
            <a:spLocks noGrp="1"/>
          </p:cNvSpPr>
          <p:nvPr>
            <p:ph type="body" idx="1"/>
          </p:nvPr>
        </p:nvSpPr>
        <p:spPr>
          <a:noFill/>
        </p:spPr>
        <p:txBody>
          <a:bodyPr/>
          <a:lstStyle/>
          <a:p>
            <a:r>
              <a:rPr lang="en-US" i="1" dirty="0">
                <a:uFillTx/>
              </a:rPr>
              <a:t>Tension </a:t>
            </a:r>
            <a:r>
              <a:rPr lang="en-US" i="1" dirty="0" err="1">
                <a:uFillTx/>
              </a:rPr>
              <a:t>pneumothorax</a:t>
            </a:r>
            <a:r>
              <a:rPr lang="en-US" i="1" dirty="0">
                <a:uFillTx/>
              </a:rPr>
              <a:t> = </a:t>
            </a:r>
            <a:r>
              <a:rPr lang="en-US" i="1" dirty="0" err="1">
                <a:uFillTx/>
              </a:rPr>
              <a:t>suy</a:t>
            </a:r>
            <a:r>
              <a:rPr lang="en-US" i="1" dirty="0">
                <a:uFillTx/>
              </a:rPr>
              <a:t> </a:t>
            </a:r>
            <a:r>
              <a:rPr lang="en-US" i="1" dirty="0" err="1">
                <a:uFillTx/>
              </a:rPr>
              <a:t>hô</a:t>
            </a:r>
            <a:r>
              <a:rPr lang="en-US" i="1" dirty="0">
                <a:uFillTx/>
              </a:rPr>
              <a:t> </a:t>
            </a:r>
            <a:r>
              <a:rPr lang="en-US" i="1" dirty="0" err="1">
                <a:uFillTx/>
              </a:rPr>
              <a:t>hấp</a:t>
            </a:r>
            <a:r>
              <a:rPr lang="en-US" i="1" dirty="0">
                <a:uFillTx/>
              </a:rPr>
              <a:t> </a:t>
            </a:r>
            <a:r>
              <a:rPr lang="en-US" i="1" dirty="0" err="1">
                <a:uFillTx/>
              </a:rPr>
              <a:t>và</a:t>
            </a:r>
            <a:r>
              <a:rPr lang="en-US" i="1" dirty="0">
                <a:uFillTx/>
              </a:rPr>
              <a:t> </a:t>
            </a:r>
            <a:r>
              <a:rPr lang="en-US" i="1" dirty="0" err="1">
                <a:uFillTx/>
              </a:rPr>
              <a:t>tuột</a:t>
            </a:r>
            <a:r>
              <a:rPr lang="en-US" i="1" dirty="0">
                <a:uFillTx/>
              </a:rPr>
              <a:t> HA + </a:t>
            </a:r>
            <a:r>
              <a:rPr lang="en-US" i="1" dirty="0" err="1">
                <a:uFillTx/>
              </a:rPr>
              <a:t>bất</a:t>
            </a:r>
            <a:r>
              <a:rPr lang="en-US" i="1" dirty="0">
                <a:uFillTx/>
              </a:rPr>
              <a:t> </a:t>
            </a:r>
            <a:r>
              <a:rPr lang="en-US" i="1" dirty="0" err="1">
                <a:uFillTx/>
              </a:rPr>
              <a:t>kỳ</a:t>
            </a:r>
            <a:r>
              <a:rPr lang="en-US" i="1" dirty="0">
                <a:uFillTx/>
              </a:rPr>
              <a:t> </a:t>
            </a:r>
            <a:r>
              <a:rPr lang="en-US" i="1" dirty="0" err="1">
                <a:uFillTx/>
              </a:rPr>
              <a:t>một</a:t>
            </a:r>
            <a:r>
              <a:rPr lang="en-US" i="1" dirty="0">
                <a:uFillTx/>
              </a:rPr>
              <a:t> </a:t>
            </a:r>
            <a:r>
              <a:rPr lang="en-US" i="1" dirty="0" err="1">
                <a:uFillTx/>
              </a:rPr>
              <a:t>dấu</a:t>
            </a:r>
            <a:r>
              <a:rPr lang="en-US" i="1" dirty="0">
                <a:uFillTx/>
              </a:rPr>
              <a:t> </a:t>
            </a:r>
            <a:r>
              <a:rPr lang="en-US" i="1" dirty="0" err="1">
                <a:uFillTx/>
              </a:rPr>
              <a:t>CTngực</a:t>
            </a:r>
            <a:r>
              <a:rPr lang="en-US" i="1" dirty="0">
                <a:uFillTx/>
              </a:rPr>
              <a:t>: </a:t>
            </a:r>
            <a:r>
              <a:rPr lang="en-US" i="1" dirty="0" err="1">
                <a:uFillTx/>
              </a:rPr>
              <a:t>khí</a:t>
            </a:r>
            <a:r>
              <a:rPr lang="en-US" i="1" dirty="0">
                <a:uFillTx/>
              </a:rPr>
              <a:t> </a:t>
            </a:r>
            <a:r>
              <a:rPr lang="en-US" i="1" dirty="0" err="1">
                <a:uFillTx/>
              </a:rPr>
              <a:t>quản</a:t>
            </a:r>
            <a:r>
              <a:rPr lang="en-US" i="1" dirty="0">
                <a:uFillTx/>
              </a:rPr>
              <a:t> </a:t>
            </a:r>
            <a:r>
              <a:rPr lang="en-US" i="1" dirty="0" err="1">
                <a:uFillTx/>
              </a:rPr>
              <a:t>lệch</a:t>
            </a:r>
            <a:r>
              <a:rPr lang="en-US" i="1" dirty="0">
                <a:uFillTx/>
              </a:rPr>
              <a:t> </a:t>
            </a:r>
            <a:r>
              <a:rPr lang="en-US" i="1" dirty="0" err="1">
                <a:uFillTx/>
              </a:rPr>
              <a:t>về</a:t>
            </a:r>
            <a:r>
              <a:rPr lang="en-US" i="1" dirty="0">
                <a:uFillTx/>
              </a:rPr>
              <a:t> </a:t>
            </a:r>
            <a:r>
              <a:rPr lang="en-US" i="1" dirty="0" err="1">
                <a:uFillTx/>
              </a:rPr>
              <a:t>phía</a:t>
            </a:r>
            <a:r>
              <a:rPr lang="en-US" i="1" dirty="0">
                <a:uFillTx/>
              </a:rPr>
              <a:t> </a:t>
            </a:r>
            <a:r>
              <a:rPr lang="en-US" i="1" dirty="0" err="1">
                <a:uFillTx/>
              </a:rPr>
              <a:t>đối</a:t>
            </a:r>
            <a:r>
              <a:rPr lang="en-US" i="1" dirty="0">
                <a:uFillTx/>
              </a:rPr>
              <a:t> </a:t>
            </a:r>
            <a:r>
              <a:rPr lang="en-US" i="1" dirty="0" err="1">
                <a:uFillTx/>
              </a:rPr>
              <a:t>bên</a:t>
            </a:r>
            <a:r>
              <a:rPr lang="en-US" i="1" dirty="0">
                <a:uFillTx/>
              </a:rPr>
              <a:t>, AFP </a:t>
            </a:r>
            <a:r>
              <a:rPr lang="en-US" i="1" dirty="0" err="1">
                <a:uFillTx/>
              </a:rPr>
              <a:t>giảm</a:t>
            </a:r>
            <a:r>
              <a:rPr lang="en-US" i="1" dirty="0">
                <a:uFillTx/>
              </a:rPr>
              <a:t>/</a:t>
            </a:r>
            <a:r>
              <a:rPr lang="en-US" i="1" dirty="0" err="1">
                <a:uFillTx/>
              </a:rPr>
              <a:t>mất</a:t>
            </a:r>
            <a:r>
              <a:rPr lang="en-US" i="1" dirty="0">
                <a:uFillTx/>
              </a:rPr>
              <a:t> </a:t>
            </a:r>
            <a:r>
              <a:rPr lang="en-US" i="1" dirty="0" err="1">
                <a:uFillTx/>
              </a:rPr>
              <a:t>bên</a:t>
            </a:r>
            <a:r>
              <a:rPr lang="en-US" i="1" dirty="0">
                <a:uFillTx/>
              </a:rPr>
              <a:t> </a:t>
            </a:r>
            <a:r>
              <a:rPr lang="en-US" i="1" dirty="0" err="1">
                <a:uFillTx/>
              </a:rPr>
              <a:t>bệnh</a:t>
            </a:r>
            <a:r>
              <a:rPr lang="en-US" i="1" dirty="0">
                <a:uFillTx/>
              </a:rPr>
              <a:t>. TMCN(+/-) </a:t>
            </a:r>
          </a:p>
          <a:p>
            <a:r>
              <a:rPr lang="en-US" b="1" i="1" dirty="0">
                <a:uFillTx/>
              </a:rPr>
              <a:t>Tension </a:t>
            </a:r>
            <a:r>
              <a:rPr lang="en-US" b="1" i="1" dirty="0" err="1">
                <a:uFillTx/>
              </a:rPr>
              <a:t>pneumothorax</a:t>
            </a:r>
            <a:r>
              <a:rPr lang="en-US" b="1" i="1" dirty="0">
                <a:uFillTx/>
              </a:rPr>
              <a:t> = TKMP </a:t>
            </a:r>
            <a:r>
              <a:rPr lang="en-US" b="1" i="1" dirty="0" err="1">
                <a:uFillTx/>
              </a:rPr>
              <a:t>đơn</a:t>
            </a:r>
            <a:r>
              <a:rPr lang="en-US" b="1" i="1" dirty="0">
                <a:uFillTx/>
              </a:rPr>
              <a:t> </a:t>
            </a:r>
            <a:r>
              <a:rPr lang="en-US" b="1" i="1" dirty="0" err="1">
                <a:uFillTx/>
              </a:rPr>
              <a:t>giản</a:t>
            </a:r>
            <a:r>
              <a:rPr lang="en-US" b="1" i="1" dirty="0">
                <a:uFillTx/>
              </a:rPr>
              <a:t> + hypotension</a:t>
            </a:r>
            <a:r>
              <a:rPr lang="en-US" i="1" dirty="0">
                <a:uFillTx/>
              </a:rPr>
              <a:t>.</a:t>
            </a:r>
            <a:endParaRPr lang="en-US" dirty="0">
              <a:uFillTx/>
            </a:endParaRPr>
          </a:p>
          <a:p>
            <a:r>
              <a:rPr lang="en-US" dirty="0" err="1">
                <a:uFillTx/>
              </a:rPr>
              <a:t>Phổi</a:t>
            </a:r>
            <a:r>
              <a:rPr lang="en-US" dirty="0">
                <a:uFillTx/>
              </a:rPr>
              <a:t> </a:t>
            </a:r>
            <a:r>
              <a:rPr lang="en-US" dirty="0" err="1">
                <a:uFillTx/>
              </a:rPr>
              <a:t>rách</a:t>
            </a:r>
            <a:r>
              <a:rPr lang="en-US" dirty="0">
                <a:uFillTx/>
              </a:rPr>
              <a:t> acts as a one-way valve </a:t>
            </a:r>
            <a:r>
              <a:rPr lang="en-US" dirty="0">
                <a:uFillTx/>
                <a:sym typeface="Wingdings" pitchFamily="2" charset="2"/>
              </a:rPr>
              <a:t></a:t>
            </a:r>
            <a:r>
              <a:rPr lang="en-US" dirty="0">
                <a:uFillTx/>
              </a:rPr>
              <a:t> </a:t>
            </a:r>
            <a:r>
              <a:rPr lang="en-US" dirty="0" err="1">
                <a:uFillTx/>
              </a:rPr>
              <a:t>tăng</a:t>
            </a:r>
            <a:r>
              <a:rPr lang="en-US" dirty="0">
                <a:uFillTx/>
              </a:rPr>
              <a:t> </a:t>
            </a:r>
            <a:r>
              <a:rPr lang="en-US" dirty="0" err="1">
                <a:uFillTx/>
              </a:rPr>
              <a:t>tích</a:t>
            </a:r>
            <a:r>
              <a:rPr lang="en-US" dirty="0">
                <a:uFillTx/>
              </a:rPr>
              <a:t> </a:t>
            </a:r>
            <a:r>
              <a:rPr lang="en-US" dirty="0" err="1">
                <a:uFillTx/>
              </a:rPr>
              <a:t>tụ</a:t>
            </a:r>
            <a:r>
              <a:rPr lang="en-US" dirty="0">
                <a:uFillTx/>
              </a:rPr>
              <a:t> </a:t>
            </a:r>
            <a:r>
              <a:rPr lang="en-US" dirty="0" err="1">
                <a:uFillTx/>
              </a:rPr>
              <a:t>khí</a:t>
            </a:r>
            <a:r>
              <a:rPr lang="en-US" dirty="0">
                <a:uFillTx/>
              </a:rPr>
              <a:t> KMP </a:t>
            </a:r>
            <a:r>
              <a:rPr lang="en-US" dirty="0">
                <a:uFillTx/>
                <a:sym typeface="Wingdings" pitchFamily="2" charset="2"/>
              </a:rPr>
              <a:t> </a:t>
            </a:r>
            <a:r>
              <a:rPr lang="en-US" dirty="0" err="1">
                <a:uFillTx/>
                <a:sym typeface="Wingdings" pitchFamily="2" charset="2"/>
              </a:rPr>
              <a:t>áp</a:t>
            </a:r>
            <a:r>
              <a:rPr lang="en-US" dirty="0">
                <a:uFillTx/>
                <a:sym typeface="Wingdings" pitchFamily="2" charset="2"/>
              </a:rPr>
              <a:t> </a:t>
            </a:r>
            <a:r>
              <a:rPr lang="en-US" dirty="0" err="1">
                <a:uFillTx/>
                <a:sym typeface="Wingdings" pitchFamily="2" charset="2"/>
              </a:rPr>
              <a:t>suất</a:t>
            </a:r>
            <a:r>
              <a:rPr lang="en-US" dirty="0">
                <a:uFillTx/>
                <a:sym typeface="Wingdings" pitchFamily="2" charset="2"/>
              </a:rPr>
              <a:t> KMP </a:t>
            </a:r>
            <a:r>
              <a:rPr lang="en-US" dirty="0" err="1">
                <a:uFillTx/>
                <a:sym typeface="Wingdings" pitchFamily="2" charset="2"/>
              </a:rPr>
              <a:t>dương</a:t>
            </a:r>
            <a:r>
              <a:rPr lang="en-US" dirty="0">
                <a:uFillTx/>
                <a:sym typeface="Wingdings" pitchFamily="2" charset="2"/>
              </a:rPr>
              <a:t> </a:t>
            </a:r>
            <a:r>
              <a:rPr lang="en-US" dirty="0" err="1">
                <a:uFillTx/>
                <a:sym typeface="Wingdings" pitchFamily="2" charset="2"/>
              </a:rPr>
              <a:t>đẩy</a:t>
            </a:r>
            <a:r>
              <a:rPr lang="en-US" dirty="0">
                <a:uFillTx/>
                <a:sym typeface="Wingdings" pitchFamily="2" charset="2"/>
              </a:rPr>
              <a:t> </a:t>
            </a:r>
            <a:r>
              <a:rPr lang="en-US" dirty="0" err="1">
                <a:uFillTx/>
                <a:sym typeface="Wingdings" pitchFamily="2" charset="2"/>
              </a:rPr>
              <a:t>trung</a:t>
            </a:r>
            <a:r>
              <a:rPr lang="en-US" dirty="0">
                <a:uFillTx/>
                <a:sym typeface="Wingdings" pitchFamily="2" charset="2"/>
              </a:rPr>
              <a:t> </a:t>
            </a:r>
            <a:r>
              <a:rPr lang="en-US" dirty="0" err="1">
                <a:uFillTx/>
                <a:sym typeface="Wingdings" pitchFamily="2" charset="2"/>
              </a:rPr>
              <a:t>thất</a:t>
            </a:r>
            <a:r>
              <a:rPr lang="en-US" dirty="0">
                <a:uFillTx/>
                <a:sym typeface="Wingdings" pitchFamily="2" charset="2"/>
              </a:rPr>
              <a:t> </a:t>
            </a:r>
            <a:r>
              <a:rPr lang="en-US" dirty="0" err="1">
                <a:uFillTx/>
                <a:sym typeface="Wingdings" pitchFamily="2" charset="2"/>
              </a:rPr>
              <a:t>và</a:t>
            </a:r>
            <a:r>
              <a:rPr lang="en-US" dirty="0">
                <a:uFillTx/>
                <a:sym typeface="Wingdings" pitchFamily="2" charset="2"/>
              </a:rPr>
              <a:t> </a:t>
            </a:r>
            <a:r>
              <a:rPr lang="en-US" dirty="0" err="1">
                <a:uFillTx/>
                <a:sym typeface="Wingdings" pitchFamily="2" charset="2"/>
              </a:rPr>
              <a:t>cơ</a:t>
            </a:r>
            <a:r>
              <a:rPr lang="en-US" dirty="0">
                <a:uFillTx/>
                <a:sym typeface="Wingdings" pitchFamily="2" charset="2"/>
              </a:rPr>
              <a:t> </a:t>
            </a:r>
            <a:r>
              <a:rPr lang="en-US" dirty="0" err="1">
                <a:uFillTx/>
                <a:sym typeface="Wingdings" pitchFamily="2" charset="2"/>
              </a:rPr>
              <a:t>hoành</a:t>
            </a:r>
            <a:r>
              <a:rPr lang="en-US" dirty="0">
                <a:uFillTx/>
                <a:sym typeface="Wingdings" pitchFamily="2" charset="2"/>
              </a:rPr>
              <a:t> </a:t>
            </a:r>
            <a:r>
              <a:rPr lang="en-US" dirty="0" err="1">
                <a:uFillTx/>
                <a:sym typeface="Wingdings" pitchFamily="2" charset="2"/>
              </a:rPr>
              <a:t>phổi</a:t>
            </a:r>
            <a:r>
              <a:rPr lang="en-US" dirty="0">
                <a:uFillTx/>
                <a:sym typeface="Wingdings" pitchFamily="2" charset="2"/>
              </a:rPr>
              <a:t> </a:t>
            </a:r>
            <a:r>
              <a:rPr lang="en-US" dirty="0" err="1">
                <a:uFillTx/>
                <a:sym typeface="Wingdings" pitchFamily="2" charset="2"/>
              </a:rPr>
              <a:t>xẹp</a:t>
            </a:r>
            <a:r>
              <a:rPr lang="en-US" dirty="0">
                <a:uFillTx/>
                <a:sym typeface="Wingdings" pitchFamily="2" charset="2"/>
              </a:rPr>
              <a:t>, </a:t>
            </a:r>
            <a:r>
              <a:rPr lang="en-US" dirty="0" err="1">
                <a:uFillTx/>
                <a:sym typeface="Wingdings" pitchFamily="2" charset="2"/>
              </a:rPr>
              <a:t>tim</a:t>
            </a:r>
            <a:r>
              <a:rPr lang="en-US" dirty="0">
                <a:uFillTx/>
                <a:sym typeface="Wingdings" pitchFamily="2" charset="2"/>
              </a:rPr>
              <a:t> </a:t>
            </a:r>
            <a:r>
              <a:rPr lang="en-US" dirty="0" err="1">
                <a:uFillTx/>
                <a:sym typeface="Wingdings" pitchFamily="2" charset="2"/>
              </a:rPr>
              <a:t>xoay</a:t>
            </a:r>
            <a:r>
              <a:rPr lang="en-US" dirty="0">
                <a:uFillTx/>
                <a:sym typeface="Wingdings" pitchFamily="2" charset="2"/>
              </a:rPr>
              <a:t> </a:t>
            </a:r>
            <a:r>
              <a:rPr lang="en-US" dirty="0" err="1">
                <a:uFillTx/>
                <a:sym typeface="Wingdings" pitchFamily="2" charset="2"/>
              </a:rPr>
              <a:t>quanh</a:t>
            </a:r>
            <a:r>
              <a:rPr lang="en-US" dirty="0">
                <a:uFillTx/>
                <a:sym typeface="Wingdings" pitchFamily="2" charset="2"/>
              </a:rPr>
              <a:t> </a:t>
            </a:r>
            <a:r>
              <a:rPr lang="en-US" dirty="0" err="1">
                <a:uFillTx/>
                <a:sym typeface="Wingdings" pitchFamily="2" charset="2"/>
              </a:rPr>
              <a:t>trục</a:t>
            </a:r>
            <a:r>
              <a:rPr lang="en-US" dirty="0">
                <a:uFillTx/>
                <a:sym typeface="Wingdings" pitchFamily="2" charset="2"/>
              </a:rPr>
              <a:t> TMCT </a:t>
            </a:r>
            <a:r>
              <a:rPr lang="en-US" dirty="0" err="1">
                <a:uFillTx/>
                <a:sym typeface="Wingdings" pitchFamily="2" charset="2"/>
              </a:rPr>
              <a:t>và</a:t>
            </a:r>
            <a:r>
              <a:rPr lang="en-US" dirty="0">
                <a:uFillTx/>
                <a:sym typeface="Wingdings" pitchFamily="2" charset="2"/>
              </a:rPr>
              <a:t> TMCD</a:t>
            </a:r>
            <a:r>
              <a:rPr lang="en-US" dirty="0">
                <a:uFillTx/>
              </a:rPr>
              <a:t> </a:t>
            </a:r>
            <a:r>
              <a:rPr lang="en-US" dirty="0">
                <a:uFillTx/>
                <a:sym typeface="Wingdings" pitchFamily="2" charset="2"/>
              </a:rPr>
              <a:t> </a:t>
            </a:r>
            <a:r>
              <a:rPr lang="en-US" dirty="0" err="1">
                <a:uFillTx/>
                <a:sym typeface="Wingdings" pitchFamily="2" charset="2"/>
              </a:rPr>
              <a:t>giảm</a:t>
            </a:r>
            <a:r>
              <a:rPr lang="en-US" dirty="0">
                <a:uFillTx/>
                <a:sym typeface="Wingdings" pitchFamily="2" charset="2"/>
              </a:rPr>
              <a:t> </a:t>
            </a:r>
            <a:r>
              <a:rPr lang="en-US" dirty="0">
                <a:uFillTx/>
              </a:rPr>
              <a:t>cardiac output, which results in cardiovascular collapse.</a:t>
            </a:r>
          </a:p>
          <a:p>
            <a:r>
              <a:rPr lang="en-US" i="1" dirty="0" err="1">
                <a:uFillTx/>
              </a:rPr>
              <a:t>Xử</a:t>
            </a:r>
            <a:r>
              <a:rPr lang="en-US" i="1" dirty="0">
                <a:uFillTx/>
              </a:rPr>
              <a:t> </a:t>
            </a:r>
            <a:r>
              <a:rPr lang="en-US" i="1" dirty="0" err="1">
                <a:uFillTx/>
              </a:rPr>
              <a:t>trí</a:t>
            </a:r>
            <a:r>
              <a:rPr lang="en-US" i="1" dirty="0">
                <a:uFillTx/>
              </a:rPr>
              <a:t> </a:t>
            </a:r>
            <a:r>
              <a:rPr lang="en-US" i="1" dirty="0" err="1">
                <a:uFillTx/>
              </a:rPr>
              <a:t>ngay</a:t>
            </a:r>
            <a:r>
              <a:rPr lang="en-US" i="1" dirty="0">
                <a:uFillTx/>
              </a:rPr>
              <a:t> </a:t>
            </a:r>
            <a:r>
              <a:rPr lang="en-US" i="1" dirty="0" err="1">
                <a:uFillTx/>
              </a:rPr>
              <a:t>không</a:t>
            </a:r>
            <a:r>
              <a:rPr lang="en-US" i="1" dirty="0">
                <a:uFillTx/>
              </a:rPr>
              <a:t> </a:t>
            </a:r>
            <a:r>
              <a:rPr lang="en-US" i="1" dirty="0" err="1">
                <a:uFillTx/>
              </a:rPr>
              <a:t>chờ</a:t>
            </a:r>
            <a:r>
              <a:rPr lang="en-US" i="1" dirty="0">
                <a:uFillTx/>
              </a:rPr>
              <a:t> </a:t>
            </a:r>
            <a:r>
              <a:rPr lang="en-US" i="1" dirty="0" err="1">
                <a:uFillTx/>
              </a:rPr>
              <a:t>xquang</a:t>
            </a:r>
            <a:r>
              <a:rPr lang="en-US" i="1" dirty="0">
                <a:uFillTx/>
              </a:rPr>
              <a:t> </a:t>
            </a:r>
            <a:r>
              <a:rPr lang="en-US" i="1" dirty="0" err="1">
                <a:uFillTx/>
              </a:rPr>
              <a:t>phổi</a:t>
            </a:r>
            <a:r>
              <a:rPr lang="en-US" i="1" dirty="0">
                <a:uFillTx/>
              </a:rPr>
              <a:t>, </a:t>
            </a:r>
            <a:r>
              <a:rPr lang="en-US" i="1" dirty="0" err="1">
                <a:uFillTx/>
              </a:rPr>
              <a:t>dùng</a:t>
            </a:r>
            <a:r>
              <a:rPr lang="en-US" i="1" dirty="0">
                <a:uFillTx/>
              </a:rPr>
              <a:t> </a:t>
            </a:r>
            <a:r>
              <a:rPr lang="en-US" i="1" dirty="0" err="1">
                <a:uFillTx/>
              </a:rPr>
              <a:t>kim</a:t>
            </a:r>
            <a:r>
              <a:rPr lang="en-US" i="1" dirty="0">
                <a:uFillTx/>
              </a:rPr>
              <a:t> 14 </a:t>
            </a:r>
            <a:r>
              <a:rPr lang="en-US" i="1" dirty="0" err="1">
                <a:uFillTx/>
              </a:rPr>
              <a:t>chọc</a:t>
            </a:r>
            <a:r>
              <a:rPr lang="en-US" i="1" dirty="0">
                <a:uFillTx/>
              </a:rPr>
              <a:t> </a:t>
            </a:r>
            <a:r>
              <a:rPr lang="en-US" i="1" dirty="0" err="1">
                <a:uFillTx/>
              </a:rPr>
              <a:t>hút</a:t>
            </a:r>
            <a:r>
              <a:rPr lang="en-US" i="1" dirty="0">
                <a:uFillTx/>
              </a:rPr>
              <a:t> </a:t>
            </a:r>
            <a:r>
              <a:rPr lang="en-US" i="1" dirty="0" err="1">
                <a:uFillTx/>
              </a:rPr>
              <a:t>khí</a:t>
            </a:r>
            <a:r>
              <a:rPr lang="en-US" i="1" dirty="0">
                <a:uFillTx/>
              </a:rPr>
              <a:t> ở </a:t>
            </a:r>
            <a:r>
              <a:rPr lang="en-US" i="1" dirty="0" err="1">
                <a:uFillTx/>
              </a:rPr>
              <a:t>liên</a:t>
            </a:r>
            <a:r>
              <a:rPr lang="en-US" i="1" dirty="0">
                <a:uFillTx/>
              </a:rPr>
              <a:t> </a:t>
            </a:r>
            <a:r>
              <a:rPr lang="en-US" i="1" dirty="0" err="1">
                <a:uFillTx/>
              </a:rPr>
              <a:t>sườn</a:t>
            </a:r>
            <a:r>
              <a:rPr lang="en-US" i="1" dirty="0">
                <a:uFillTx/>
              </a:rPr>
              <a:t> 2 </a:t>
            </a:r>
            <a:r>
              <a:rPr lang="en-US" i="1" dirty="0" err="1">
                <a:uFillTx/>
              </a:rPr>
              <a:t>trung</a:t>
            </a:r>
            <a:r>
              <a:rPr lang="en-US" i="1" dirty="0">
                <a:uFillTx/>
              </a:rPr>
              <a:t> </a:t>
            </a:r>
            <a:r>
              <a:rPr lang="en-US" i="1" dirty="0" err="1">
                <a:uFillTx/>
              </a:rPr>
              <a:t>đòn</a:t>
            </a:r>
            <a:r>
              <a:rPr lang="en-US" i="1" dirty="0">
                <a:uFillTx/>
              </a:rPr>
              <a:t> </a:t>
            </a:r>
            <a:r>
              <a:rPr lang="en-US" i="1" dirty="0" err="1">
                <a:uFillTx/>
              </a:rPr>
              <a:t>rồi</a:t>
            </a:r>
            <a:r>
              <a:rPr lang="en-US" i="1" dirty="0">
                <a:uFillTx/>
              </a:rPr>
              <a:t> </a:t>
            </a:r>
            <a:r>
              <a:rPr lang="en-US" i="1" dirty="0" err="1">
                <a:uFillTx/>
              </a:rPr>
              <a:t>đặt</a:t>
            </a:r>
            <a:r>
              <a:rPr lang="en-US" i="1" dirty="0">
                <a:uFillTx/>
              </a:rPr>
              <a:t> </a:t>
            </a:r>
            <a:r>
              <a:rPr lang="en-US" i="1" dirty="0" err="1">
                <a:uFillTx/>
              </a:rPr>
              <a:t>dẫn</a:t>
            </a:r>
            <a:r>
              <a:rPr lang="en-US" i="1" dirty="0">
                <a:uFillTx/>
              </a:rPr>
              <a:t> </a:t>
            </a:r>
            <a:r>
              <a:rPr lang="en-US" i="1" dirty="0" err="1">
                <a:uFillTx/>
              </a:rPr>
              <a:t>lưu</a:t>
            </a:r>
            <a:r>
              <a:rPr lang="en-US" i="1" dirty="0">
                <a:uFillTx/>
              </a:rPr>
              <a:t> </a:t>
            </a:r>
            <a:r>
              <a:rPr lang="en-US" i="1" dirty="0" err="1">
                <a:uFillTx/>
              </a:rPr>
              <a:t>màng</a:t>
            </a:r>
            <a:r>
              <a:rPr lang="en-US" i="1" dirty="0">
                <a:uFillTx/>
              </a:rPr>
              <a:t> </a:t>
            </a:r>
            <a:r>
              <a:rPr lang="en-US" i="1" dirty="0" err="1">
                <a:uFillTx/>
              </a:rPr>
              <a:t>phổi</a:t>
            </a:r>
            <a:r>
              <a:rPr lang="en-US" i="1" dirty="0">
                <a:uFillTx/>
              </a:rPr>
              <a:t> </a:t>
            </a:r>
            <a:r>
              <a:rPr lang="en-US" i="1" dirty="0" err="1">
                <a:uFillTx/>
              </a:rPr>
              <a:t>trong</a:t>
            </a:r>
            <a:r>
              <a:rPr lang="en-US" i="1" dirty="0">
                <a:uFillTx/>
              </a:rPr>
              <a:t>  </a:t>
            </a:r>
            <a:r>
              <a:rPr lang="en-US" i="1" dirty="0" err="1">
                <a:uFillTx/>
              </a:rPr>
              <a:t>phòng</a:t>
            </a:r>
            <a:r>
              <a:rPr lang="en-US" i="1" dirty="0">
                <a:uFillTx/>
              </a:rPr>
              <a:t> </a:t>
            </a:r>
            <a:r>
              <a:rPr lang="en-US" i="1" dirty="0" err="1">
                <a:uFillTx/>
              </a:rPr>
              <a:t>mổ</a:t>
            </a:r>
            <a:r>
              <a:rPr lang="en-US" i="1" dirty="0">
                <a:uFillTx/>
              </a:rPr>
              <a:t>.</a:t>
            </a:r>
            <a:endParaRPr lang="en-US" dirty="0">
              <a:uFillTx/>
            </a:endParaRPr>
          </a:p>
          <a:p>
            <a:endParaRPr lang="en-US" dirty="0">
              <a:uFillTx/>
            </a:endParaRPr>
          </a:p>
        </p:txBody>
      </p:sp>
      <p:sp>
        <p:nvSpPr>
          <p:cNvPr id="52228" name="Slide Number Placeholder 3"/>
          <p:cNvSpPr>
            <a:spLocks noGrp="1"/>
          </p:cNvSpPr>
          <p:nvPr>
            <p:ph type="sldNum" sz="quarter" idx="5"/>
          </p:nvPr>
        </p:nvSpPr>
        <p:spPr>
          <a:noFill/>
        </p:spPr>
        <p:txBody>
          <a:bodyPr/>
          <a:lstStyle/>
          <a:p>
            <a:fld id="{CA94F7FE-BB5F-48E3-B2DF-1ACC79AF16FF}" type="slidenum">
              <a:rPr lang="en-US" smtClean="0">
                <a:uFillTx/>
              </a:rPr>
              <a:pPr/>
              <a:t>12</a:t>
            </a:fld>
            <a:endParaRPr lang="en-US">
              <a:uFillTx/>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p:sp>
      <p:sp>
        <p:nvSpPr>
          <p:cNvPr id="53251" name="Notes Placeholder 2"/>
          <p:cNvSpPr>
            <a:spLocks noGrp="1"/>
          </p:cNvSpPr>
          <p:nvPr>
            <p:ph type="body" idx="1"/>
          </p:nvPr>
        </p:nvSpPr>
        <p:spPr>
          <a:noFill/>
        </p:spPr>
        <p:txBody>
          <a:bodyPr/>
          <a:lstStyle/>
          <a:p>
            <a:r>
              <a:rPr lang="en-US" dirty="0">
                <a:uFillTx/>
              </a:rPr>
              <a:t>Complete occlusion of the chest wall defect without a tube thoracostomy may convert an open pneumothorax to a tension pneumothorax. </a:t>
            </a:r>
          </a:p>
          <a:p>
            <a:r>
              <a:rPr lang="en-US" i="1" dirty="0">
                <a:uFillTx/>
              </a:rPr>
              <a:t>Temporary management of this injury includes covering the wound </a:t>
            </a:r>
            <a:r>
              <a:rPr lang="en-US" b="1" i="1" dirty="0">
                <a:solidFill>
                  <a:srgbClr val="FFFF00"/>
                </a:solidFill>
                <a:uFillTx/>
              </a:rPr>
              <a:t>with an occlusive dressing that is taped on three sides</a:t>
            </a:r>
            <a:r>
              <a:rPr lang="en-US" dirty="0">
                <a:uFillTx/>
              </a:rPr>
              <a:t>. This acts as a </a:t>
            </a:r>
            <a:r>
              <a:rPr lang="en-US" b="1" i="1" dirty="0">
                <a:uFillTx/>
              </a:rPr>
              <a:t>flutter valve</a:t>
            </a:r>
            <a:r>
              <a:rPr lang="en-US" dirty="0">
                <a:uFillTx/>
              </a:rPr>
              <a:t>, permitting effective ventilation on inspiration while allowing accumulated air to escape from the pleural space on the </a:t>
            </a:r>
            <a:r>
              <a:rPr lang="en-US" dirty="0" err="1">
                <a:uFillTx/>
              </a:rPr>
              <a:t>untaped</a:t>
            </a:r>
            <a:r>
              <a:rPr lang="en-US" dirty="0">
                <a:uFillTx/>
              </a:rPr>
              <a:t> side, so that a tension pneumothorax is prevented. </a:t>
            </a:r>
          </a:p>
          <a:p>
            <a:r>
              <a:rPr lang="en-US" dirty="0">
                <a:uFillTx/>
              </a:rPr>
              <a:t>Definitive treatment requires closure of the chest wall defect and tube thoracostomy remote from the wound.</a:t>
            </a:r>
          </a:p>
        </p:txBody>
      </p:sp>
      <p:sp>
        <p:nvSpPr>
          <p:cNvPr id="53252" name="Slide Number Placeholder 3"/>
          <p:cNvSpPr>
            <a:spLocks noGrp="1"/>
          </p:cNvSpPr>
          <p:nvPr>
            <p:ph type="sldNum" sz="quarter" idx="5"/>
          </p:nvPr>
        </p:nvSpPr>
        <p:spPr>
          <a:noFill/>
        </p:spPr>
        <p:txBody>
          <a:bodyPr/>
          <a:lstStyle/>
          <a:p>
            <a:fld id="{6594B1DA-8AA0-4D76-A64C-C65301477923}" type="slidenum">
              <a:rPr lang="en-US" smtClean="0">
                <a:uFillTx/>
              </a:rPr>
              <a:pPr/>
              <a:t>13</a:t>
            </a:fld>
            <a:endParaRPr lang="en-US">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p:sp>
      <p:sp>
        <p:nvSpPr>
          <p:cNvPr id="54275" name="Notes Placeholder 2"/>
          <p:cNvSpPr>
            <a:spLocks noGrp="1"/>
          </p:cNvSpPr>
          <p:nvPr>
            <p:ph type="body" idx="1"/>
          </p:nvPr>
        </p:nvSpPr>
        <p:spPr>
          <a:noFill/>
        </p:spPr>
        <p:txBody>
          <a:bodyPr/>
          <a:lstStyle/>
          <a:p>
            <a:r>
              <a:rPr lang="en-US" i="1" dirty="0" err="1">
                <a:uFillTx/>
              </a:rPr>
              <a:t>Suy</a:t>
            </a:r>
            <a:r>
              <a:rPr lang="en-US" i="1" dirty="0">
                <a:uFillTx/>
              </a:rPr>
              <a:t> </a:t>
            </a:r>
            <a:r>
              <a:rPr lang="en-US" i="1" dirty="0" err="1">
                <a:uFillTx/>
              </a:rPr>
              <a:t>hô</a:t>
            </a:r>
            <a:r>
              <a:rPr lang="en-US" i="1" dirty="0">
                <a:uFillTx/>
              </a:rPr>
              <a:t> </a:t>
            </a:r>
            <a:r>
              <a:rPr lang="en-US" i="1" dirty="0" err="1">
                <a:uFillTx/>
              </a:rPr>
              <a:t>hấp</a:t>
            </a:r>
            <a:r>
              <a:rPr lang="en-US" i="1" dirty="0">
                <a:uFillTx/>
              </a:rPr>
              <a:t> </a:t>
            </a:r>
            <a:r>
              <a:rPr lang="en-US" i="1" dirty="0" err="1">
                <a:uFillTx/>
              </a:rPr>
              <a:t>xảy</a:t>
            </a:r>
            <a:r>
              <a:rPr lang="en-US" i="1" dirty="0">
                <a:uFillTx/>
              </a:rPr>
              <a:t> ra </a:t>
            </a:r>
            <a:r>
              <a:rPr lang="en-US" i="1" dirty="0" err="1">
                <a:uFillTx/>
              </a:rPr>
              <a:t>thường</a:t>
            </a:r>
            <a:r>
              <a:rPr lang="en-US" i="1" dirty="0">
                <a:uFillTx/>
              </a:rPr>
              <a:t> do </a:t>
            </a:r>
            <a:r>
              <a:rPr lang="en-US" i="1" dirty="0" err="1">
                <a:uFillTx/>
              </a:rPr>
              <a:t>biên</a:t>
            </a:r>
            <a:r>
              <a:rPr lang="en-US" i="1" dirty="0">
                <a:uFillTx/>
              </a:rPr>
              <a:t> </a:t>
            </a:r>
            <a:r>
              <a:rPr lang="en-US" i="1" dirty="0" err="1">
                <a:uFillTx/>
              </a:rPr>
              <a:t>độ</a:t>
            </a:r>
            <a:r>
              <a:rPr lang="en-US" i="1" dirty="0">
                <a:uFillTx/>
              </a:rPr>
              <a:t> </a:t>
            </a:r>
            <a:r>
              <a:rPr lang="en-US" i="1" dirty="0" err="1">
                <a:uFillTx/>
              </a:rPr>
              <a:t>hô</a:t>
            </a:r>
            <a:r>
              <a:rPr lang="en-US" i="1" dirty="0">
                <a:uFillTx/>
              </a:rPr>
              <a:t> </a:t>
            </a:r>
            <a:r>
              <a:rPr lang="en-US" i="1" dirty="0" err="1">
                <a:uFillTx/>
              </a:rPr>
              <a:t>hấp</a:t>
            </a:r>
            <a:r>
              <a:rPr lang="en-US" i="1" dirty="0">
                <a:uFillTx/>
              </a:rPr>
              <a:t> </a:t>
            </a:r>
            <a:r>
              <a:rPr lang="en-US" i="1" dirty="0" err="1">
                <a:uFillTx/>
              </a:rPr>
              <a:t>giảm</a:t>
            </a:r>
            <a:r>
              <a:rPr lang="en-US" i="1" dirty="0">
                <a:uFillTx/>
              </a:rPr>
              <a:t> </a:t>
            </a:r>
            <a:r>
              <a:rPr lang="en-US" i="1" dirty="0" err="1">
                <a:uFillTx/>
              </a:rPr>
              <a:t>và</a:t>
            </a:r>
            <a:r>
              <a:rPr lang="en-US" i="1" dirty="0">
                <a:uFillTx/>
              </a:rPr>
              <a:t> shunt qua </a:t>
            </a:r>
            <a:r>
              <a:rPr lang="en-US" i="1" dirty="0" err="1">
                <a:uFillTx/>
              </a:rPr>
              <a:t>vùng</a:t>
            </a:r>
            <a:r>
              <a:rPr lang="en-US" i="1" dirty="0">
                <a:uFillTx/>
              </a:rPr>
              <a:t> </a:t>
            </a:r>
            <a:r>
              <a:rPr lang="en-US" i="1" dirty="0" err="1">
                <a:uFillTx/>
              </a:rPr>
              <a:t>phổi</a:t>
            </a:r>
            <a:r>
              <a:rPr lang="en-US" i="1" dirty="0">
                <a:uFillTx/>
              </a:rPr>
              <a:t> </a:t>
            </a:r>
            <a:r>
              <a:rPr lang="en-US" i="1" dirty="0" err="1">
                <a:uFillTx/>
              </a:rPr>
              <a:t>dập</a:t>
            </a:r>
            <a:r>
              <a:rPr lang="en-US" i="1" dirty="0">
                <a:uFillTx/>
              </a:rPr>
              <a:t> </a:t>
            </a:r>
            <a:r>
              <a:rPr lang="en-US" i="1" dirty="0" err="1">
                <a:uFillTx/>
              </a:rPr>
              <a:t>không</a:t>
            </a:r>
            <a:r>
              <a:rPr lang="en-US" i="1" dirty="0">
                <a:uFillTx/>
              </a:rPr>
              <a:t> </a:t>
            </a:r>
            <a:r>
              <a:rPr lang="en-US" i="1" dirty="0" err="1">
                <a:uFillTx/>
              </a:rPr>
              <a:t>có</a:t>
            </a:r>
            <a:r>
              <a:rPr lang="en-US" i="1" dirty="0">
                <a:uFillTx/>
              </a:rPr>
              <a:t> </a:t>
            </a:r>
            <a:r>
              <a:rPr lang="en-US" i="1" dirty="0" err="1">
                <a:uFillTx/>
              </a:rPr>
              <a:t>trao</a:t>
            </a:r>
            <a:r>
              <a:rPr lang="en-US" i="1" dirty="0">
                <a:uFillTx/>
              </a:rPr>
              <a:t> </a:t>
            </a:r>
            <a:r>
              <a:rPr lang="en-US" i="1" dirty="0" err="1">
                <a:uFillTx/>
              </a:rPr>
              <a:t>đổi</a:t>
            </a:r>
            <a:r>
              <a:rPr lang="en-US" i="1" dirty="0">
                <a:uFillTx/>
              </a:rPr>
              <a:t> </a:t>
            </a:r>
            <a:r>
              <a:rPr lang="en-US" i="1" dirty="0" err="1">
                <a:uFillTx/>
              </a:rPr>
              <a:t>khí</a:t>
            </a:r>
            <a:r>
              <a:rPr lang="en-US" i="1" dirty="0">
                <a:uFillTx/>
              </a:rPr>
              <a:t> </a:t>
            </a:r>
            <a:r>
              <a:rPr lang="en-US" i="1" dirty="0" err="1">
                <a:uFillTx/>
              </a:rPr>
              <a:t>chứ</a:t>
            </a:r>
            <a:r>
              <a:rPr lang="en-US" i="1" dirty="0">
                <a:uFillTx/>
              </a:rPr>
              <a:t> </a:t>
            </a:r>
            <a:r>
              <a:rPr lang="en-US" b="1" i="1" dirty="0">
                <a:uFillTx/>
              </a:rPr>
              <a:t>flail chest </a:t>
            </a:r>
            <a:r>
              <a:rPr lang="en-US" b="1" i="1" dirty="0" err="1">
                <a:uFillTx/>
              </a:rPr>
              <a:t>và</a:t>
            </a:r>
            <a:r>
              <a:rPr lang="en-US" b="1" i="1" dirty="0">
                <a:uFillTx/>
              </a:rPr>
              <a:t> </a:t>
            </a:r>
            <a:r>
              <a:rPr lang="en-US" b="1" i="1" dirty="0" err="1">
                <a:uFillTx/>
              </a:rPr>
              <a:t>đau</a:t>
            </a:r>
            <a:r>
              <a:rPr lang="en-US" b="1" i="1" dirty="0">
                <a:uFillTx/>
              </a:rPr>
              <a:t> </a:t>
            </a:r>
            <a:r>
              <a:rPr lang="en-US" b="1" i="1" dirty="0" err="1">
                <a:uFillTx/>
              </a:rPr>
              <a:t>không</a:t>
            </a:r>
            <a:r>
              <a:rPr lang="en-US" b="1" i="1" dirty="0">
                <a:uFillTx/>
              </a:rPr>
              <a:t> </a:t>
            </a:r>
            <a:r>
              <a:rPr lang="en-US" b="1" i="1" dirty="0" err="1">
                <a:uFillTx/>
              </a:rPr>
              <a:t>đủ</a:t>
            </a:r>
            <a:r>
              <a:rPr lang="en-US" b="1" i="1" dirty="0">
                <a:uFillTx/>
              </a:rPr>
              <a:t> </a:t>
            </a:r>
            <a:r>
              <a:rPr lang="en-US" b="1" i="1" dirty="0" err="1">
                <a:uFillTx/>
              </a:rPr>
              <a:t>gây</a:t>
            </a:r>
            <a:r>
              <a:rPr lang="en-US" b="1" i="1" dirty="0">
                <a:uFillTx/>
              </a:rPr>
              <a:t> </a:t>
            </a:r>
            <a:r>
              <a:rPr lang="en-US" b="1" i="1" dirty="0" err="1">
                <a:uFillTx/>
              </a:rPr>
              <a:t>suy</a:t>
            </a:r>
            <a:r>
              <a:rPr lang="en-US" b="1" i="1" dirty="0">
                <a:uFillTx/>
              </a:rPr>
              <a:t> </a:t>
            </a:r>
            <a:r>
              <a:rPr lang="en-US" b="1" i="1" dirty="0" err="1">
                <a:uFillTx/>
              </a:rPr>
              <a:t>hô</a:t>
            </a:r>
            <a:r>
              <a:rPr lang="en-US" b="1" i="1" dirty="0">
                <a:uFillTx/>
              </a:rPr>
              <a:t> </a:t>
            </a:r>
            <a:r>
              <a:rPr lang="en-US" b="1" i="1" dirty="0" err="1">
                <a:uFillTx/>
              </a:rPr>
              <a:t>hấp</a:t>
            </a:r>
            <a:r>
              <a:rPr lang="en-US" i="1" dirty="0">
                <a:uFillTx/>
              </a:rPr>
              <a:t>. </a:t>
            </a:r>
          </a:p>
          <a:p>
            <a:r>
              <a:rPr lang="en-US" i="1" u="sng" dirty="0" err="1">
                <a:uFillTx/>
              </a:rPr>
              <a:t>Dập</a:t>
            </a:r>
            <a:r>
              <a:rPr lang="en-US" i="1" u="sng" dirty="0">
                <a:uFillTx/>
              </a:rPr>
              <a:t> </a:t>
            </a:r>
            <a:r>
              <a:rPr lang="en-US" i="1" u="sng" dirty="0" err="1">
                <a:uFillTx/>
              </a:rPr>
              <a:t>phổi</a:t>
            </a:r>
            <a:r>
              <a:rPr lang="en-US" i="1" u="sng" dirty="0">
                <a:uFillTx/>
              </a:rPr>
              <a:t> </a:t>
            </a:r>
            <a:r>
              <a:rPr lang="en-US" i="1" u="sng" dirty="0" err="1">
                <a:uFillTx/>
              </a:rPr>
              <a:t>thường</a:t>
            </a:r>
            <a:r>
              <a:rPr lang="en-US" i="1" u="sng" dirty="0">
                <a:uFillTx/>
              </a:rPr>
              <a:t> </a:t>
            </a:r>
            <a:r>
              <a:rPr lang="en-US" i="1" u="sng" dirty="0" err="1">
                <a:uFillTx/>
              </a:rPr>
              <a:t>tiến</a:t>
            </a:r>
            <a:r>
              <a:rPr lang="en-US" i="1" u="sng" dirty="0">
                <a:uFillTx/>
              </a:rPr>
              <a:t> </a:t>
            </a:r>
            <a:r>
              <a:rPr lang="en-US" i="1" u="sng" dirty="0" err="1">
                <a:uFillTx/>
              </a:rPr>
              <a:t>triển</a:t>
            </a:r>
            <a:r>
              <a:rPr lang="en-US" i="1" u="sng" dirty="0">
                <a:uFillTx/>
              </a:rPr>
              <a:t> </a:t>
            </a:r>
            <a:r>
              <a:rPr lang="en-US" i="1" u="sng" dirty="0" err="1">
                <a:uFillTx/>
              </a:rPr>
              <a:t>trong</a:t>
            </a:r>
            <a:r>
              <a:rPr lang="en-US" i="1" u="sng" dirty="0">
                <a:uFillTx/>
              </a:rPr>
              <a:t> 12 </a:t>
            </a:r>
            <a:r>
              <a:rPr lang="en-US" i="1" u="sng" dirty="0" err="1">
                <a:uFillTx/>
              </a:rPr>
              <a:t>giờ</a:t>
            </a:r>
            <a:r>
              <a:rPr lang="en-US" i="1" u="sng" dirty="0">
                <a:uFillTx/>
              </a:rPr>
              <a:t> </a:t>
            </a:r>
            <a:r>
              <a:rPr lang="en-US" i="1" u="sng" dirty="0" err="1">
                <a:uFillTx/>
              </a:rPr>
              <a:t>đầu</a:t>
            </a:r>
            <a:r>
              <a:rPr lang="en-US" i="1" dirty="0">
                <a:uFillTx/>
              </a:rPr>
              <a:t>, </a:t>
            </a:r>
            <a:r>
              <a:rPr lang="en-US" i="1" dirty="0" err="1">
                <a:uFillTx/>
              </a:rPr>
              <a:t>cần</a:t>
            </a:r>
            <a:r>
              <a:rPr lang="en-US" i="1" dirty="0">
                <a:uFillTx/>
              </a:rPr>
              <a:t> </a:t>
            </a:r>
            <a:r>
              <a:rPr lang="en-US" i="1" dirty="0" err="1">
                <a:uFillTx/>
              </a:rPr>
              <a:t>kiểm</a:t>
            </a:r>
            <a:r>
              <a:rPr lang="en-US" i="1" dirty="0">
                <a:uFillTx/>
              </a:rPr>
              <a:t> </a:t>
            </a:r>
            <a:r>
              <a:rPr lang="en-US" i="1" dirty="0" err="1">
                <a:uFillTx/>
              </a:rPr>
              <a:t>tra</a:t>
            </a:r>
            <a:r>
              <a:rPr lang="en-US" i="1" dirty="0">
                <a:uFillTx/>
              </a:rPr>
              <a:t> </a:t>
            </a:r>
            <a:r>
              <a:rPr lang="en-US" i="1" dirty="0" err="1">
                <a:uFillTx/>
              </a:rPr>
              <a:t>xquang</a:t>
            </a:r>
            <a:r>
              <a:rPr lang="en-US" i="1" dirty="0">
                <a:uFillTx/>
              </a:rPr>
              <a:t> </a:t>
            </a:r>
            <a:r>
              <a:rPr lang="en-US" i="1" dirty="0" err="1">
                <a:uFillTx/>
              </a:rPr>
              <a:t>phổi</a:t>
            </a:r>
            <a:r>
              <a:rPr lang="en-US" i="1" dirty="0">
                <a:uFillTx/>
              </a:rPr>
              <a:t> </a:t>
            </a:r>
            <a:r>
              <a:rPr lang="en-US" i="1" dirty="0" err="1">
                <a:uFillTx/>
              </a:rPr>
              <a:t>và</a:t>
            </a:r>
            <a:r>
              <a:rPr lang="en-US" i="1" dirty="0">
                <a:uFillTx/>
              </a:rPr>
              <a:t> oxy, </a:t>
            </a:r>
            <a:r>
              <a:rPr lang="en-US" i="1" dirty="0" err="1">
                <a:uFillTx/>
              </a:rPr>
              <a:t>nếu</a:t>
            </a:r>
            <a:r>
              <a:rPr lang="en-US" i="1" dirty="0">
                <a:uFillTx/>
              </a:rPr>
              <a:t> </a:t>
            </a:r>
            <a:r>
              <a:rPr lang="en-US" i="1" dirty="0" err="1">
                <a:uFillTx/>
              </a:rPr>
              <a:t>cần</a:t>
            </a:r>
            <a:r>
              <a:rPr lang="en-US" i="1" dirty="0">
                <a:uFillTx/>
              </a:rPr>
              <a:t> </a:t>
            </a:r>
            <a:r>
              <a:rPr lang="en-US" i="1" dirty="0" err="1">
                <a:uFillTx/>
              </a:rPr>
              <a:t>phải</a:t>
            </a:r>
            <a:r>
              <a:rPr lang="en-US" i="1" dirty="0">
                <a:uFillTx/>
              </a:rPr>
              <a:t> </a:t>
            </a:r>
            <a:r>
              <a:rPr lang="en-US" i="1" dirty="0" err="1">
                <a:uFillTx/>
              </a:rPr>
              <a:t>đặt</a:t>
            </a:r>
            <a:r>
              <a:rPr lang="en-US" i="1" dirty="0">
                <a:uFillTx/>
              </a:rPr>
              <a:t> </a:t>
            </a:r>
            <a:r>
              <a:rPr lang="en-US" i="1" dirty="0" err="1">
                <a:uFillTx/>
              </a:rPr>
              <a:t>nội</a:t>
            </a:r>
            <a:r>
              <a:rPr lang="en-US" i="1" dirty="0">
                <a:uFillTx/>
              </a:rPr>
              <a:t> </a:t>
            </a:r>
            <a:r>
              <a:rPr lang="en-US" i="1" dirty="0" err="1">
                <a:uFillTx/>
              </a:rPr>
              <a:t>khí</a:t>
            </a:r>
            <a:r>
              <a:rPr lang="en-US" i="1" dirty="0">
                <a:uFillTx/>
              </a:rPr>
              <a:t> </a:t>
            </a:r>
            <a:r>
              <a:rPr lang="en-US" i="1" dirty="0" err="1">
                <a:uFillTx/>
              </a:rPr>
              <a:t>quản</a:t>
            </a:r>
            <a:r>
              <a:rPr lang="en-US" i="1" dirty="0">
                <a:uFillTx/>
              </a:rPr>
              <a:t> </a:t>
            </a:r>
            <a:r>
              <a:rPr lang="en-US" i="1" dirty="0" err="1">
                <a:uFillTx/>
              </a:rPr>
              <a:t>thở</a:t>
            </a:r>
            <a:r>
              <a:rPr lang="en-US" i="1" dirty="0">
                <a:uFillTx/>
              </a:rPr>
              <a:t> </a:t>
            </a:r>
            <a:r>
              <a:rPr lang="en-US" i="1" dirty="0" err="1">
                <a:uFillTx/>
              </a:rPr>
              <a:t>máy</a:t>
            </a:r>
            <a:r>
              <a:rPr lang="en-US" i="1" dirty="0">
                <a:uFillTx/>
              </a:rPr>
              <a:t> presumptive. </a:t>
            </a:r>
          </a:p>
          <a:p>
            <a:r>
              <a:rPr lang="en-US" dirty="0">
                <a:uFillTx/>
              </a:rPr>
              <a:t>The patient's initial chest radiograph often underestimates the extent of the pulmonary parenchymal damage ; close monitoring and frequent clinical re-evaluation are warranted.</a:t>
            </a:r>
          </a:p>
        </p:txBody>
      </p:sp>
      <p:sp>
        <p:nvSpPr>
          <p:cNvPr id="54276" name="Slide Number Placeholder 3"/>
          <p:cNvSpPr>
            <a:spLocks noGrp="1"/>
          </p:cNvSpPr>
          <p:nvPr>
            <p:ph type="sldNum" sz="quarter" idx="5"/>
          </p:nvPr>
        </p:nvSpPr>
        <p:spPr>
          <a:noFill/>
        </p:spPr>
        <p:txBody>
          <a:bodyPr/>
          <a:lstStyle/>
          <a:p>
            <a:fld id="{8F85CB5E-F9FD-4253-9FF9-B5BAF43BC8FE}" type="slidenum">
              <a:rPr lang="en-US" smtClean="0">
                <a:uFillTx/>
              </a:rPr>
              <a:pPr/>
              <a:t>14</a:t>
            </a:fld>
            <a:endParaRPr lang="en-US">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p:sp>
      <p:sp>
        <p:nvSpPr>
          <p:cNvPr id="55299" name="Notes Placeholder 2"/>
          <p:cNvSpPr>
            <a:spLocks noGrp="1"/>
          </p:cNvSpPr>
          <p:nvPr>
            <p:ph type="body" idx="1"/>
          </p:nvPr>
        </p:nvSpPr>
        <p:spPr>
          <a:noFill/>
        </p:spPr>
        <p:txBody>
          <a:bodyPr/>
          <a:lstStyle/>
          <a:p>
            <a:r>
              <a:rPr lang="en-US" i="1">
                <a:uFillTx/>
              </a:rPr>
              <a:t>Tình trạng tim-mạch được khám bắt đầu bằng bắt mạch ngọai biên. </a:t>
            </a:r>
            <a:endParaRPr lang="en-US" i="1" u="sng">
              <a:uFillTx/>
            </a:endParaRPr>
          </a:p>
          <a:p>
            <a:r>
              <a:rPr lang="en-US" i="1">
                <a:uFillTx/>
              </a:rPr>
              <a:t>Hạ huyết áp được định nghĩa là huyết áp tâm thu &lt;90mmHg, và nên được coi là do xuất huyết cho đến khi có chứng minh khác. </a:t>
            </a:r>
          </a:p>
          <a:p>
            <a:r>
              <a:rPr lang="en-US" i="1">
                <a:uFillTx/>
              </a:rPr>
              <a:t>Bn mất máu nặng phải đo huyết áp và mạch bằng tay ít nhất mỗi 5 phút cho đến khi ổn định</a:t>
            </a:r>
            <a:endParaRPr lang="en-US">
              <a:uFillTx/>
            </a:endParaRPr>
          </a:p>
        </p:txBody>
      </p:sp>
      <p:sp>
        <p:nvSpPr>
          <p:cNvPr id="55300" name="Slide Number Placeholder 3"/>
          <p:cNvSpPr>
            <a:spLocks noGrp="1"/>
          </p:cNvSpPr>
          <p:nvPr>
            <p:ph type="sldNum" sz="quarter" idx="5"/>
          </p:nvPr>
        </p:nvSpPr>
        <p:spPr>
          <a:noFill/>
        </p:spPr>
        <p:txBody>
          <a:bodyPr/>
          <a:lstStyle/>
          <a:p>
            <a:fld id="{631CD75B-40E6-4C64-A61E-8B98598D62F1}" type="slidenum">
              <a:rPr lang="en-US" smtClean="0">
                <a:uFillTx/>
              </a:rPr>
              <a:pPr/>
              <a:t>16</a:t>
            </a:fld>
            <a:endParaRPr lang="en-US">
              <a:uFillTx/>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p:sp>
      <p:sp>
        <p:nvSpPr>
          <p:cNvPr id="67587" name="Notes Placeholder 2"/>
          <p:cNvSpPr>
            <a:spLocks noGrp="1"/>
          </p:cNvSpPr>
          <p:nvPr>
            <p:ph type="body" idx="1"/>
          </p:nvPr>
        </p:nvSpPr>
        <p:spPr>
          <a:noFill/>
        </p:spPr>
        <p:txBody>
          <a:bodyPr/>
          <a:lstStyle/>
          <a:p>
            <a:r>
              <a:rPr lang="en-US" i="1" dirty="0" err="1">
                <a:uFillTx/>
              </a:rPr>
              <a:t>Các</a:t>
            </a:r>
            <a:r>
              <a:rPr lang="en-US" i="1" dirty="0">
                <a:uFillTx/>
              </a:rPr>
              <a:t> </a:t>
            </a:r>
            <a:r>
              <a:rPr lang="en-US" i="1" dirty="0" err="1">
                <a:uFillTx/>
              </a:rPr>
              <a:t>dấu</a:t>
            </a:r>
            <a:r>
              <a:rPr lang="en-US" i="1" dirty="0">
                <a:uFillTx/>
              </a:rPr>
              <a:t> </a:t>
            </a:r>
            <a:r>
              <a:rPr lang="en-US" i="1" dirty="0" err="1">
                <a:uFillTx/>
              </a:rPr>
              <a:t>kinh</a:t>
            </a:r>
            <a:r>
              <a:rPr lang="en-US" i="1" dirty="0">
                <a:uFillTx/>
              </a:rPr>
              <a:t> </a:t>
            </a:r>
            <a:r>
              <a:rPr lang="en-US" i="1" dirty="0" err="1">
                <a:uFillTx/>
              </a:rPr>
              <a:t>điển</a:t>
            </a:r>
            <a:r>
              <a:rPr lang="en-US" i="1" dirty="0">
                <a:uFillTx/>
              </a:rPr>
              <a:t> </a:t>
            </a:r>
            <a:r>
              <a:rPr lang="en-US" i="1" dirty="0" err="1">
                <a:uFillTx/>
              </a:rPr>
              <a:t>của</a:t>
            </a:r>
            <a:r>
              <a:rPr lang="en-US" i="1" dirty="0">
                <a:uFillTx/>
              </a:rPr>
              <a:t> shock: </a:t>
            </a:r>
            <a:r>
              <a:rPr lang="en-US" i="1" dirty="0" err="1">
                <a:uFillTx/>
              </a:rPr>
              <a:t>mạch</a:t>
            </a:r>
            <a:r>
              <a:rPr lang="en-US" i="1" dirty="0">
                <a:uFillTx/>
              </a:rPr>
              <a:t> </a:t>
            </a:r>
            <a:r>
              <a:rPr lang="en-US" i="1" dirty="0" err="1">
                <a:uFillTx/>
              </a:rPr>
              <a:t>nhanh</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giảm</a:t>
            </a:r>
            <a:r>
              <a:rPr lang="en-US" i="1" dirty="0">
                <a:uFillTx/>
              </a:rPr>
              <a:t>, </a:t>
            </a:r>
            <a:r>
              <a:rPr lang="en-US" i="1" dirty="0" err="1">
                <a:uFillTx/>
              </a:rPr>
              <a:t>thở</a:t>
            </a:r>
            <a:r>
              <a:rPr lang="en-US" i="1" dirty="0">
                <a:uFillTx/>
              </a:rPr>
              <a:t> </a:t>
            </a:r>
            <a:r>
              <a:rPr lang="en-US" i="1" dirty="0" err="1">
                <a:uFillTx/>
              </a:rPr>
              <a:t>nhanh</a:t>
            </a:r>
            <a:r>
              <a:rPr lang="en-US" i="1" dirty="0">
                <a:uFillTx/>
              </a:rPr>
              <a:t>, </a:t>
            </a:r>
            <a:r>
              <a:rPr lang="en-US" i="1" dirty="0" err="1">
                <a:uFillTx/>
              </a:rPr>
              <a:t>thay</a:t>
            </a:r>
            <a:r>
              <a:rPr lang="en-US" i="1" dirty="0">
                <a:uFillTx/>
              </a:rPr>
              <a:t> </a:t>
            </a:r>
            <a:r>
              <a:rPr lang="en-US" i="1" dirty="0" err="1">
                <a:uFillTx/>
              </a:rPr>
              <a:t>đổi</a:t>
            </a:r>
            <a:r>
              <a:rPr lang="en-US" i="1" dirty="0">
                <a:uFillTx/>
              </a:rPr>
              <a:t> tri </a:t>
            </a:r>
            <a:r>
              <a:rPr lang="en-US" i="1" dirty="0" err="1">
                <a:uFillTx/>
              </a:rPr>
              <a:t>giác</a:t>
            </a:r>
            <a:r>
              <a:rPr lang="en-US" i="1" dirty="0">
                <a:uFillTx/>
              </a:rPr>
              <a:t>, </a:t>
            </a:r>
            <a:r>
              <a:rPr lang="en-US" i="1" dirty="0" err="1">
                <a:uFillTx/>
              </a:rPr>
              <a:t>tóat</a:t>
            </a:r>
            <a:r>
              <a:rPr lang="en-US" i="1" dirty="0">
                <a:uFillTx/>
              </a:rPr>
              <a:t> </a:t>
            </a:r>
            <a:r>
              <a:rPr lang="en-US" i="1" dirty="0" err="1">
                <a:uFillTx/>
              </a:rPr>
              <a:t>mồ</a:t>
            </a:r>
            <a:r>
              <a:rPr lang="en-US" i="1" dirty="0">
                <a:uFillTx/>
              </a:rPr>
              <a:t> </a:t>
            </a:r>
            <a:r>
              <a:rPr lang="en-US" i="1" dirty="0" err="1">
                <a:uFillTx/>
              </a:rPr>
              <a:t>hôi</a:t>
            </a:r>
            <a:r>
              <a:rPr lang="en-US" i="1" dirty="0">
                <a:uFillTx/>
              </a:rPr>
              <a:t> (diaphoresis) </a:t>
            </a:r>
            <a:r>
              <a:rPr lang="en-US" i="1" dirty="0" err="1">
                <a:uFillTx/>
              </a:rPr>
              <a:t>và</a:t>
            </a:r>
            <a:r>
              <a:rPr lang="en-US" i="1" dirty="0">
                <a:uFillTx/>
              </a:rPr>
              <a:t> </a:t>
            </a:r>
            <a:r>
              <a:rPr lang="en-US" i="1" dirty="0" err="1">
                <a:uFillTx/>
              </a:rPr>
              <a:t>xanh</a:t>
            </a:r>
            <a:r>
              <a:rPr lang="en-US" i="1" dirty="0">
                <a:uFillTx/>
              </a:rPr>
              <a:t> </a:t>
            </a:r>
            <a:r>
              <a:rPr lang="en-US" i="1" dirty="0" err="1">
                <a:uFillTx/>
              </a:rPr>
              <a:t>mét</a:t>
            </a:r>
            <a:r>
              <a:rPr lang="en-US" i="1" dirty="0">
                <a:uFillTx/>
              </a:rPr>
              <a:t>. </a:t>
            </a:r>
          </a:p>
          <a:p>
            <a:r>
              <a:rPr lang="en-US" i="1" dirty="0" err="1">
                <a:uFillTx/>
              </a:rPr>
              <a:t>Trong</a:t>
            </a:r>
            <a:r>
              <a:rPr lang="en-US" i="1" dirty="0">
                <a:uFillTx/>
              </a:rPr>
              <a:t> </a:t>
            </a:r>
            <a:r>
              <a:rPr lang="en-US" i="1" dirty="0" err="1">
                <a:uFillTx/>
              </a:rPr>
              <a:t>đó</a:t>
            </a:r>
            <a:r>
              <a:rPr lang="en-US" i="1" dirty="0">
                <a:uFillTx/>
              </a:rPr>
              <a:t>, </a:t>
            </a:r>
            <a:r>
              <a:rPr lang="en-US" i="1" dirty="0" err="1">
                <a:uFillTx/>
              </a:rPr>
              <a:t>mạch</a:t>
            </a:r>
            <a:r>
              <a:rPr lang="en-US" i="1" dirty="0">
                <a:uFillTx/>
              </a:rPr>
              <a:t> </a:t>
            </a:r>
            <a:r>
              <a:rPr lang="en-US" i="1" dirty="0" err="1">
                <a:uFillTx/>
              </a:rPr>
              <a:t>nhanh</a:t>
            </a:r>
            <a:r>
              <a:rPr lang="en-US" i="1" dirty="0">
                <a:uFillTx/>
              </a:rPr>
              <a:t> (</a:t>
            </a:r>
            <a:r>
              <a:rPr lang="en-US" i="1" dirty="0" err="1">
                <a:uFillTx/>
              </a:rPr>
              <a:t>tim</a:t>
            </a:r>
            <a:r>
              <a:rPr lang="en-US" i="1" dirty="0">
                <a:uFillTx/>
              </a:rPr>
              <a:t> </a:t>
            </a:r>
            <a:r>
              <a:rPr lang="en-US" i="1" dirty="0" err="1">
                <a:uFillTx/>
              </a:rPr>
              <a:t>nhanh</a:t>
            </a:r>
            <a:r>
              <a:rPr lang="en-US" i="1" dirty="0">
                <a:uFillTx/>
              </a:rPr>
              <a:t> &gt;100l/</a:t>
            </a:r>
            <a:r>
              <a:rPr lang="en-US" i="1" dirty="0" err="1">
                <a:uFillTx/>
              </a:rPr>
              <a:t>phút</a:t>
            </a:r>
            <a:r>
              <a:rPr lang="en-US" i="1" dirty="0">
                <a:uFillTx/>
              </a:rPr>
              <a:t>) </a:t>
            </a:r>
            <a:r>
              <a:rPr lang="en-US" i="1" dirty="0" err="1">
                <a:uFillTx/>
              </a:rPr>
              <a:t>là</a:t>
            </a:r>
            <a:r>
              <a:rPr lang="en-US" i="1" dirty="0">
                <a:uFillTx/>
              </a:rPr>
              <a:t> </a:t>
            </a:r>
            <a:r>
              <a:rPr lang="en-US" i="1" dirty="0" err="1">
                <a:uFillTx/>
              </a:rPr>
              <a:t>dấu</a:t>
            </a:r>
            <a:r>
              <a:rPr lang="en-US" i="1" dirty="0">
                <a:uFillTx/>
              </a:rPr>
              <a:t> </a:t>
            </a:r>
            <a:r>
              <a:rPr lang="en-US" i="1" dirty="0" err="1">
                <a:uFillTx/>
              </a:rPr>
              <a:t>hiệu</a:t>
            </a:r>
            <a:r>
              <a:rPr lang="en-US" i="1" dirty="0">
                <a:uFillTx/>
              </a:rPr>
              <a:t> </a:t>
            </a:r>
            <a:r>
              <a:rPr lang="en-US" i="1" dirty="0" err="1">
                <a:uFillTx/>
              </a:rPr>
              <a:t>sớm</a:t>
            </a:r>
            <a:r>
              <a:rPr lang="en-US" i="1" dirty="0">
                <a:uFillTx/>
              </a:rPr>
              <a:t> </a:t>
            </a:r>
            <a:r>
              <a:rPr lang="en-US" i="1" dirty="0" err="1">
                <a:uFillTx/>
              </a:rPr>
              <a:t>nhất</a:t>
            </a:r>
            <a:r>
              <a:rPr lang="en-US" i="1" dirty="0">
                <a:uFillTx/>
              </a:rPr>
              <a:t> </a:t>
            </a:r>
            <a:r>
              <a:rPr lang="en-US" i="1" dirty="0" err="1">
                <a:uFillTx/>
              </a:rPr>
              <a:t>cho</a:t>
            </a:r>
            <a:r>
              <a:rPr lang="en-US" i="1" dirty="0">
                <a:uFillTx/>
              </a:rPr>
              <a:t> </a:t>
            </a:r>
            <a:r>
              <a:rPr lang="en-US" i="1" dirty="0" err="1">
                <a:uFillTx/>
              </a:rPr>
              <a:t>thấy</a:t>
            </a:r>
            <a:r>
              <a:rPr lang="en-US" i="1" dirty="0">
                <a:uFillTx/>
              </a:rPr>
              <a:t> </a:t>
            </a:r>
            <a:r>
              <a:rPr lang="en-US" i="1" dirty="0" err="1">
                <a:uFillTx/>
              </a:rPr>
              <a:t>đang</a:t>
            </a:r>
            <a:r>
              <a:rPr lang="en-US" i="1" dirty="0">
                <a:uFillTx/>
              </a:rPr>
              <a:t> </a:t>
            </a:r>
            <a:r>
              <a:rPr lang="en-US" i="1" dirty="0" err="1">
                <a:uFillTx/>
              </a:rPr>
              <a:t>chảy</a:t>
            </a:r>
            <a:r>
              <a:rPr lang="en-US" i="1" dirty="0">
                <a:uFillTx/>
              </a:rPr>
              <a:t> </a:t>
            </a:r>
            <a:r>
              <a:rPr lang="en-US" i="1" dirty="0" err="1">
                <a:uFillTx/>
              </a:rPr>
              <a:t>máu</a:t>
            </a:r>
            <a:r>
              <a:rPr lang="en-US" i="1" dirty="0">
                <a:uFillTx/>
              </a:rPr>
              <a:t> (750-1500ml). </a:t>
            </a:r>
          </a:p>
          <a:p>
            <a:r>
              <a:rPr lang="en-US" i="1" dirty="0" err="1">
                <a:uFillTx/>
              </a:rPr>
              <a:t>Ngoại</a:t>
            </a:r>
            <a:r>
              <a:rPr lang="en-US" i="1" dirty="0">
                <a:uFillTx/>
              </a:rPr>
              <a:t> </a:t>
            </a:r>
            <a:r>
              <a:rPr lang="en-US" i="1" dirty="0" err="1">
                <a:uFillTx/>
              </a:rPr>
              <a:t>lệ</a:t>
            </a:r>
            <a:r>
              <a:rPr lang="en-US" i="1" dirty="0">
                <a:uFillTx/>
              </a:rPr>
              <a:t>: bn </a:t>
            </a:r>
            <a:r>
              <a:rPr lang="en-US" i="1" dirty="0" err="1">
                <a:uFillTx/>
              </a:rPr>
              <a:t>khỏe</a:t>
            </a:r>
            <a:r>
              <a:rPr lang="en-US" i="1" dirty="0">
                <a:uFillTx/>
              </a:rPr>
              <a:t> </a:t>
            </a:r>
            <a:r>
              <a:rPr lang="en-US" i="1" dirty="0" err="1">
                <a:uFillTx/>
              </a:rPr>
              <a:t>mạnh</a:t>
            </a:r>
            <a:r>
              <a:rPr lang="en-US" i="1" dirty="0">
                <a:uFillTx/>
              </a:rPr>
              <a:t> </a:t>
            </a:r>
            <a:r>
              <a:rPr lang="en-US" i="1" dirty="0" err="1">
                <a:uFillTx/>
              </a:rPr>
              <a:t>có</a:t>
            </a:r>
            <a:r>
              <a:rPr lang="en-US" i="1" dirty="0">
                <a:uFillTx/>
              </a:rPr>
              <a:t> </a:t>
            </a:r>
            <a:r>
              <a:rPr lang="en-US" i="1" dirty="0" err="1">
                <a:uFillTx/>
              </a:rPr>
              <a:t>mạch</a:t>
            </a:r>
            <a:r>
              <a:rPr lang="en-US" i="1" dirty="0">
                <a:uFillTx/>
              </a:rPr>
              <a:t> </a:t>
            </a:r>
            <a:r>
              <a:rPr lang="en-US" i="1" dirty="0" err="1">
                <a:uFillTx/>
              </a:rPr>
              <a:t>chậm</a:t>
            </a:r>
            <a:r>
              <a:rPr lang="en-US" i="1" dirty="0">
                <a:uFillTx/>
              </a:rPr>
              <a:t>, </a:t>
            </a:r>
            <a:r>
              <a:rPr lang="en-US" i="1" dirty="0" err="1">
                <a:uFillTx/>
              </a:rPr>
              <a:t>uống</a:t>
            </a:r>
            <a:r>
              <a:rPr lang="en-US" i="1" dirty="0">
                <a:uFillTx/>
              </a:rPr>
              <a:t> beta-</a:t>
            </a:r>
            <a:r>
              <a:rPr lang="en-US" i="1" dirty="0" err="1">
                <a:uFillTx/>
              </a:rPr>
              <a:t>bloquant</a:t>
            </a:r>
            <a:r>
              <a:rPr lang="en-US" i="1" dirty="0">
                <a:uFillTx/>
              </a:rPr>
              <a:t>; </a:t>
            </a:r>
            <a:r>
              <a:rPr lang="en-US" i="1" dirty="0" err="1">
                <a:uFillTx/>
              </a:rPr>
              <a:t>và</a:t>
            </a:r>
            <a:r>
              <a:rPr lang="en-US" i="1" dirty="0">
                <a:uFillTx/>
              </a:rPr>
              <a:t> </a:t>
            </a:r>
            <a:r>
              <a:rPr lang="en-US" i="1" dirty="0" err="1">
                <a:uFillTx/>
              </a:rPr>
              <a:t>quan</a:t>
            </a:r>
            <a:r>
              <a:rPr lang="en-US" i="1" dirty="0">
                <a:uFillTx/>
              </a:rPr>
              <a:t> </a:t>
            </a:r>
            <a:r>
              <a:rPr lang="en-US" i="1" dirty="0" err="1">
                <a:uFillTx/>
              </a:rPr>
              <a:t>trọng</a:t>
            </a:r>
            <a:r>
              <a:rPr lang="en-US" i="1" dirty="0">
                <a:uFillTx/>
              </a:rPr>
              <a:t> </a:t>
            </a:r>
            <a:r>
              <a:rPr lang="en-US" b="1" i="1" dirty="0" err="1">
                <a:uFillTx/>
              </a:rPr>
              <a:t>là</a:t>
            </a:r>
            <a:r>
              <a:rPr lang="en-US" b="1" i="1" dirty="0">
                <a:uFillTx/>
              </a:rPr>
              <a:t> </a:t>
            </a:r>
            <a:r>
              <a:rPr lang="en-US" b="1" i="1" u="sng" dirty="0" err="1">
                <a:uFillTx/>
              </a:rPr>
              <a:t>nhịp</a:t>
            </a:r>
            <a:r>
              <a:rPr lang="en-US" b="1" i="1" u="sng" dirty="0">
                <a:uFillTx/>
              </a:rPr>
              <a:t> </a:t>
            </a:r>
            <a:r>
              <a:rPr lang="en-US" b="1" i="1" u="sng" dirty="0" err="1">
                <a:uFillTx/>
              </a:rPr>
              <a:t>tim</a:t>
            </a:r>
            <a:r>
              <a:rPr lang="en-US" b="1" i="1" u="sng" dirty="0">
                <a:uFillTx/>
              </a:rPr>
              <a:t> </a:t>
            </a:r>
            <a:r>
              <a:rPr lang="en-US" b="1" i="1" u="sng" dirty="0" err="1">
                <a:uFillTx/>
              </a:rPr>
              <a:t>chậm</a:t>
            </a:r>
            <a:r>
              <a:rPr lang="en-US" b="1" i="1" u="sng" dirty="0">
                <a:uFillTx/>
              </a:rPr>
              <a:t> ở </a:t>
            </a:r>
            <a:r>
              <a:rPr lang="en-US" b="1" i="1" u="sng" dirty="0" err="1">
                <a:uFillTx/>
              </a:rPr>
              <a:t>bệnh</a:t>
            </a:r>
            <a:r>
              <a:rPr lang="en-US" b="1" i="1" u="sng" dirty="0">
                <a:uFillTx/>
              </a:rPr>
              <a:t> </a:t>
            </a:r>
            <a:r>
              <a:rPr lang="en-US" b="1" i="1" u="sng" dirty="0" err="1">
                <a:uFillTx/>
              </a:rPr>
              <a:t>nhân</a:t>
            </a:r>
            <a:r>
              <a:rPr lang="en-US" b="1" i="1" u="sng" dirty="0">
                <a:uFillTx/>
              </a:rPr>
              <a:t> </a:t>
            </a:r>
            <a:r>
              <a:rPr lang="en-US" b="1" i="1" u="sng" dirty="0" err="1">
                <a:uFillTx/>
              </a:rPr>
              <a:t>mất</a:t>
            </a:r>
            <a:r>
              <a:rPr lang="en-US" b="1" i="1" u="sng" dirty="0">
                <a:uFillTx/>
              </a:rPr>
              <a:t> </a:t>
            </a:r>
            <a:r>
              <a:rPr lang="en-US" b="1" i="1" u="sng" dirty="0" err="1">
                <a:uFillTx/>
              </a:rPr>
              <a:t>máu</a:t>
            </a:r>
            <a:r>
              <a:rPr lang="en-US" b="1" i="1" u="sng" dirty="0">
                <a:uFillTx/>
              </a:rPr>
              <a:t> </a:t>
            </a:r>
            <a:r>
              <a:rPr lang="en-US" b="1" i="1" u="sng" dirty="0" err="1">
                <a:uFillTx/>
              </a:rPr>
              <a:t>nhiều</a:t>
            </a:r>
            <a:r>
              <a:rPr lang="en-US" b="1" i="1" u="sng" dirty="0">
                <a:uFillTx/>
              </a:rPr>
              <a:t> </a:t>
            </a:r>
            <a:r>
              <a:rPr lang="en-US" b="1" i="1" u="sng" dirty="0" err="1">
                <a:uFillTx/>
              </a:rPr>
              <a:t>là</a:t>
            </a:r>
            <a:r>
              <a:rPr lang="en-US" b="1" i="1" u="sng" dirty="0">
                <a:uFillTx/>
              </a:rPr>
              <a:t> </a:t>
            </a:r>
            <a:r>
              <a:rPr lang="en-US" b="1" i="1" u="sng" dirty="0" err="1">
                <a:uFillTx/>
              </a:rPr>
              <a:t>báo</a:t>
            </a:r>
            <a:r>
              <a:rPr lang="en-US" b="1" i="1" u="sng" dirty="0">
                <a:uFillTx/>
              </a:rPr>
              <a:t> </a:t>
            </a:r>
            <a:r>
              <a:rPr lang="en-US" b="1" i="1" u="sng" dirty="0" err="1">
                <a:uFillTx/>
              </a:rPr>
              <a:t>hiệu</a:t>
            </a:r>
            <a:r>
              <a:rPr lang="en-US" b="1" i="1" u="sng" dirty="0">
                <a:uFillTx/>
              </a:rPr>
              <a:t> </a:t>
            </a:r>
            <a:r>
              <a:rPr lang="en-US" b="1" i="1" u="sng" dirty="0" err="1">
                <a:uFillTx/>
              </a:rPr>
              <a:t>sắp</a:t>
            </a:r>
            <a:r>
              <a:rPr lang="en-US" b="1" i="1" u="sng" dirty="0">
                <a:uFillTx/>
              </a:rPr>
              <a:t> </a:t>
            </a:r>
            <a:r>
              <a:rPr lang="en-US" b="1" i="1" u="sng" dirty="0" err="1">
                <a:uFillTx/>
              </a:rPr>
              <a:t>trụy</a:t>
            </a:r>
            <a:r>
              <a:rPr lang="en-US" b="1" i="1" u="sng" dirty="0">
                <a:uFillTx/>
              </a:rPr>
              <a:t> </a:t>
            </a:r>
            <a:r>
              <a:rPr lang="en-US" b="1" i="1" u="sng" dirty="0" err="1">
                <a:uFillTx/>
              </a:rPr>
              <a:t>mạch</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thấp</a:t>
            </a:r>
            <a:r>
              <a:rPr lang="en-US" i="1" dirty="0">
                <a:uFillTx/>
              </a:rPr>
              <a:t> </a:t>
            </a:r>
            <a:r>
              <a:rPr lang="en-US" i="1" dirty="0" err="1">
                <a:uFillTx/>
              </a:rPr>
              <a:t>chỉ</a:t>
            </a:r>
            <a:r>
              <a:rPr lang="en-US" i="1" dirty="0">
                <a:uFillTx/>
              </a:rPr>
              <a:t> </a:t>
            </a:r>
            <a:r>
              <a:rPr lang="en-US" i="1" dirty="0" err="1">
                <a:uFillTx/>
              </a:rPr>
              <a:t>xảy</a:t>
            </a:r>
            <a:r>
              <a:rPr lang="en-US" i="1" dirty="0">
                <a:uFillTx/>
              </a:rPr>
              <a:t> ra </a:t>
            </a:r>
            <a:r>
              <a:rPr lang="en-US" i="1" dirty="0" err="1">
                <a:uFillTx/>
              </a:rPr>
              <a:t>khi</a:t>
            </a:r>
            <a:r>
              <a:rPr lang="en-US" i="1" dirty="0">
                <a:uFillTx/>
              </a:rPr>
              <a:t> </a:t>
            </a:r>
            <a:r>
              <a:rPr lang="en-US" i="1" dirty="0" err="1">
                <a:uFillTx/>
              </a:rPr>
              <a:t>mất</a:t>
            </a:r>
            <a:r>
              <a:rPr lang="en-US" i="1" dirty="0">
                <a:uFillTx/>
              </a:rPr>
              <a:t> &gt; 30% </a:t>
            </a:r>
            <a:r>
              <a:rPr lang="en-US" i="1" dirty="0" err="1">
                <a:uFillTx/>
              </a:rPr>
              <a:t>thể</a:t>
            </a:r>
            <a:r>
              <a:rPr lang="en-US" i="1" dirty="0">
                <a:uFillTx/>
              </a:rPr>
              <a:t> </a:t>
            </a:r>
            <a:r>
              <a:rPr lang="en-US" i="1" dirty="0" err="1">
                <a:uFillTx/>
              </a:rPr>
              <a:t>tích</a:t>
            </a:r>
            <a:r>
              <a:rPr lang="en-US" i="1" dirty="0">
                <a:uFillTx/>
              </a:rPr>
              <a:t> </a:t>
            </a:r>
            <a:r>
              <a:rPr lang="en-US" i="1" dirty="0" err="1">
                <a:uFillTx/>
              </a:rPr>
              <a:t>máu</a:t>
            </a:r>
            <a:r>
              <a:rPr lang="en-US" i="1" dirty="0">
                <a:uFillTx/>
              </a:rPr>
              <a:t> (1,500-2,000ml, </a:t>
            </a:r>
            <a:r>
              <a:rPr lang="en-US" i="1" dirty="0" err="1">
                <a:uFillTx/>
              </a:rPr>
              <a:t>chóang</a:t>
            </a:r>
            <a:r>
              <a:rPr lang="en-US" i="1" dirty="0">
                <a:uFillTx/>
              </a:rPr>
              <a:t> </a:t>
            </a:r>
            <a:r>
              <a:rPr lang="en-US" i="1" dirty="0" err="1">
                <a:uFillTx/>
              </a:rPr>
              <a:t>độ</a:t>
            </a:r>
            <a:r>
              <a:rPr lang="en-US" i="1" dirty="0">
                <a:uFillTx/>
              </a:rPr>
              <a:t> III) </a:t>
            </a:r>
            <a:r>
              <a:rPr lang="en-US" i="1" dirty="0" err="1">
                <a:uFillTx/>
              </a:rPr>
              <a:t>nên</a:t>
            </a:r>
            <a:r>
              <a:rPr lang="en-US" i="1" dirty="0">
                <a:uFillTx/>
              </a:rPr>
              <a:t> </a:t>
            </a:r>
            <a:r>
              <a:rPr lang="en-US" i="1" dirty="0" err="1">
                <a:uFillTx/>
              </a:rPr>
              <a:t>là</a:t>
            </a:r>
            <a:r>
              <a:rPr lang="en-US" i="1" dirty="0">
                <a:uFillTx/>
              </a:rPr>
              <a:t> </a:t>
            </a:r>
            <a:r>
              <a:rPr lang="en-US" i="1" dirty="0" err="1">
                <a:uFillTx/>
              </a:rPr>
              <a:t>dấu</a:t>
            </a:r>
            <a:r>
              <a:rPr lang="en-US" i="1" dirty="0">
                <a:uFillTx/>
              </a:rPr>
              <a:t> </a:t>
            </a:r>
            <a:r>
              <a:rPr lang="en-US" i="1" dirty="0" err="1">
                <a:uFillTx/>
              </a:rPr>
              <a:t>hiệu</a:t>
            </a:r>
            <a:r>
              <a:rPr lang="en-US" i="1" dirty="0">
                <a:uFillTx/>
              </a:rPr>
              <a:t> </a:t>
            </a:r>
            <a:r>
              <a:rPr lang="en-US" i="1" dirty="0" err="1">
                <a:uFillTx/>
              </a:rPr>
              <a:t>trễ</a:t>
            </a:r>
            <a:r>
              <a:rPr lang="en-US" i="1" dirty="0">
                <a:uFillTx/>
              </a:rPr>
              <a:t>.</a:t>
            </a:r>
          </a:p>
          <a:p>
            <a:r>
              <a:rPr lang="en-US" dirty="0">
                <a:uFillTx/>
              </a:rPr>
              <a:t>Other physiologic stresses may produce tachycardia, such as hypoxia, pain, anxiety, and stimulant drugs (cocaine, amphetamines)</a:t>
            </a:r>
          </a:p>
          <a:p>
            <a:r>
              <a:rPr lang="en-US" dirty="0">
                <a:uFillTx/>
              </a:rPr>
              <a:t>Pregnant patients have a progressive increase in circulating blood volume over gestation; therefore, they must lose a relatively larger volume of blood before manifesting signs and symptoms of hypovolemia.</a:t>
            </a:r>
          </a:p>
          <a:p>
            <a:endParaRPr lang="en-US" dirty="0">
              <a:uFillTx/>
            </a:endParaRPr>
          </a:p>
          <a:p>
            <a:endParaRPr lang="en-US" dirty="0">
              <a:uFillTx/>
            </a:endParaRPr>
          </a:p>
        </p:txBody>
      </p:sp>
      <p:sp>
        <p:nvSpPr>
          <p:cNvPr id="67588" name="Slide Number Placeholder 3"/>
          <p:cNvSpPr>
            <a:spLocks noGrp="1"/>
          </p:cNvSpPr>
          <p:nvPr>
            <p:ph type="sldNum" sz="quarter" idx="5"/>
          </p:nvPr>
        </p:nvSpPr>
        <p:spPr>
          <a:noFill/>
        </p:spPr>
        <p:txBody>
          <a:bodyPr/>
          <a:lstStyle/>
          <a:p>
            <a:fld id="{22B36D66-1BE2-4B72-9ADF-B373B41CF31A}" type="slidenum">
              <a:rPr lang="en-US" smtClean="0">
                <a:uFillTx/>
              </a:rPr>
              <a:pPr/>
              <a:t>17</a:t>
            </a:fld>
            <a:endParaRPr lang="en-US">
              <a:uFillTx/>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p:sp>
      <p:sp>
        <p:nvSpPr>
          <p:cNvPr id="57347" name="Notes Placeholder 2"/>
          <p:cNvSpPr>
            <a:spLocks noGrp="1"/>
          </p:cNvSpPr>
          <p:nvPr>
            <p:ph type="body" idx="1"/>
          </p:nvPr>
        </p:nvSpPr>
        <p:spPr>
          <a:noFill/>
        </p:spPr>
        <p:txBody>
          <a:bodyPr/>
          <a:lstStyle/>
          <a:p>
            <a:r>
              <a:rPr lang="en-US" i="1" dirty="0" err="1">
                <a:uFillTx/>
              </a:rPr>
              <a:t>Đặt</a:t>
            </a:r>
            <a:r>
              <a:rPr lang="en-US" i="1" dirty="0">
                <a:uFillTx/>
              </a:rPr>
              <a:t> 1 </a:t>
            </a:r>
            <a:r>
              <a:rPr lang="en-US" i="1" dirty="0" err="1">
                <a:uFillTx/>
              </a:rPr>
              <a:t>gạc</a:t>
            </a:r>
            <a:r>
              <a:rPr lang="en-US" i="1" dirty="0">
                <a:uFillTx/>
              </a:rPr>
              <a:t> 4x4 </a:t>
            </a:r>
            <a:r>
              <a:rPr lang="en-US" i="1" dirty="0" err="1">
                <a:uFillTx/>
              </a:rPr>
              <a:t>lên</a:t>
            </a:r>
            <a:r>
              <a:rPr lang="en-US" i="1" dirty="0">
                <a:uFillTx/>
              </a:rPr>
              <a:t> </a:t>
            </a:r>
            <a:r>
              <a:rPr lang="en-US" i="1" dirty="0" err="1">
                <a:uFillTx/>
              </a:rPr>
              <a:t>chỗ</a:t>
            </a:r>
            <a:r>
              <a:rPr lang="en-US" i="1" dirty="0">
                <a:uFillTx/>
              </a:rPr>
              <a:t> </a:t>
            </a:r>
            <a:r>
              <a:rPr lang="en-US" i="1" dirty="0" err="1">
                <a:uFillTx/>
              </a:rPr>
              <a:t>chảy</a:t>
            </a:r>
            <a:r>
              <a:rPr lang="en-US" i="1" dirty="0">
                <a:uFillTx/>
              </a:rPr>
              <a:t> </a:t>
            </a:r>
            <a:r>
              <a:rPr lang="en-US" i="1" dirty="0" err="1">
                <a:uFillTx/>
              </a:rPr>
              <a:t>rồi</a:t>
            </a:r>
            <a:r>
              <a:rPr lang="en-US" i="1" dirty="0">
                <a:uFillTx/>
              </a:rPr>
              <a:t> </a:t>
            </a:r>
            <a:r>
              <a:rPr lang="en-US" i="1" dirty="0" err="1">
                <a:uFillTx/>
              </a:rPr>
              <a:t>dùng</a:t>
            </a:r>
            <a:r>
              <a:rPr lang="en-US" i="1" dirty="0">
                <a:uFillTx/>
              </a:rPr>
              <a:t> </a:t>
            </a:r>
            <a:r>
              <a:rPr lang="en-US" i="1" dirty="0" err="1">
                <a:uFillTx/>
              </a:rPr>
              <a:t>tay</a:t>
            </a:r>
            <a:r>
              <a:rPr lang="en-US" i="1" dirty="0">
                <a:uFillTx/>
              </a:rPr>
              <a:t> </a:t>
            </a:r>
            <a:r>
              <a:rPr lang="en-US" i="1" dirty="0" err="1">
                <a:uFillTx/>
              </a:rPr>
              <a:t>mang</a:t>
            </a:r>
            <a:r>
              <a:rPr lang="en-US" i="1" dirty="0">
                <a:uFillTx/>
              </a:rPr>
              <a:t> </a:t>
            </a:r>
            <a:r>
              <a:rPr lang="en-US" i="1" dirty="0" err="1">
                <a:uFillTx/>
              </a:rPr>
              <a:t>gant</a:t>
            </a:r>
            <a:r>
              <a:rPr lang="en-US" i="1" dirty="0">
                <a:uFillTx/>
              </a:rPr>
              <a:t> </a:t>
            </a:r>
            <a:r>
              <a:rPr lang="en-US" i="1" dirty="0" err="1">
                <a:uFillTx/>
              </a:rPr>
              <a:t>đè</a:t>
            </a:r>
            <a:r>
              <a:rPr lang="en-US" i="1" dirty="0">
                <a:uFillTx/>
              </a:rPr>
              <a:t> </a:t>
            </a:r>
            <a:r>
              <a:rPr lang="en-US" i="1" dirty="0" err="1">
                <a:uFillTx/>
              </a:rPr>
              <a:t>lên</a:t>
            </a:r>
            <a:r>
              <a:rPr lang="en-US" i="1" dirty="0">
                <a:uFillTx/>
              </a:rPr>
              <a:t> (</a:t>
            </a:r>
            <a:r>
              <a:rPr lang="en-US" i="1" dirty="0" err="1">
                <a:uFillTx/>
              </a:rPr>
              <a:t>nhất</a:t>
            </a:r>
            <a:r>
              <a:rPr lang="en-US" i="1" dirty="0">
                <a:uFillTx/>
              </a:rPr>
              <a:t> </a:t>
            </a:r>
            <a:r>
              <a:rPr lang="en-US" i="1" dirty="0" err="1">
                <a:uFillTx/>
              </a:rPr>
              <a:t>là</a:t>
            </a:r>
            <a:r>
              <a:rPr lang="en-US" i="1" dirty="0">
                <a:uFillTx/>
              </a:rPr>
              <a:t> </a:t>
            </a:r>
            <a:r>
              <a:rPr lang="en-US" i="1" dirty="0" err="1">
                <a:uFillTx/>
              </a:rPr>
              <a:t>tổn</a:t>
            </a:r>
            <a:r>
              <a:rPr lang="en-US" i="1" dirty="0">
                <a:uFillTx/>
              </a:rPr>
              <a:t> </a:t>
            </a:r>
            <a:r>
              <a:rPr lang="en-US" i="1" dirty="0" err="1">
                <a:uFillTx/>
              </a:rPr>
              <a:t>thương</a:t>
            </a:r>
            <a:r>
              <a:rPr lang="en-US" i="1" dirty="0">
                <a:uFillTx/>
              </a:rPr>
              <a:t> ở </a:t>
            </a:r>
            <a:r>
              <a:rPr lang="en-US" i="1" dirty="0" err="1">
                <a:uFillTx/>
              </a:rPr>
              <a:t>cổ</a:t>
            </a:r>
            <a:r>
              <a:rPr lang="en-US" i="1" dirty="0">
                <a:uFillTx/>
              </a:rPr>
              <a:t>, thoracic outlet, </a:t>
            </a:r>
            <a:r>
              <a:rPr lang="en-US" i="1" dirty="0" err="1">
                <a:uFillTx/>
              </a:rPr>
              <a:t>và</a:t>
            </a:r>
            <a:r>
              <a:rPr lang="en-US" i="1" dirty="0">
                <a:uFillTx/>
              </a:rPr>
              <a:t> </a:t>
            </a:r>
            <a:r>
              <a:rPr lang="en-US" i="1" dirty="0" err="1">
                <a:uFillTx/>
              </a:rPr>
              <a:t>bẹn</a:t>
            </a:r>
            <a:r>
              <a:rPr lang="en-US" i="1" dirty="0">
                <a:uFillTx/>
              </a:rPr>
              <a:t>) </a:t>
            </a:r>
            <a:r>
              <a:rPr lang="en-US" i="1" dirty="0">
                <a:uFillTx/>
                <a:sym typeface="Wingdings" pitchFamily="2" charset="2"/>
              </a:rPr>
              <a:t> </a:t>
            </a:r>
            <a:r>
              <a:rPr lang="en-US" b="1" i="1" dirty="0" err="1">
                <a:uFillTx/>
              </a:rPr>
              <a:t>đi</a:t>
            </a:r>
            <a:r>
              <a:rPr lang="en-US" b="1" i="1" dirty="0">
                <a:uFillTx/>
              </a:rPr>
              <a:t> </a:t>
            </a:r>
            <a:r>
              <a:rPr lang="en-US" b="1" i="1" dirty="0" err="1">
                <a:uFillTx/>
              </a:rPr>
              <a:t>theo</a:t>
            </a:r>
            <a:r>
              <a:rPr lang="en-US" b="1" i="1" dirty="0">
                <a:uFillTx/>
              </a:rPr>
              <a:t> </a:t>
            </a:r>
            <a:r>
              <a:rPr lang="en-US" b="1" i="1" dirty="0" err="1">
                <a:uFillTx/>
              </a:rPr>
              <a:t>bệnh</a:t>
            </a:r>
            <a:r>
              <a:rPr lang="en-US" b="1" i="1" dirty="0">
                <a:uFillTx/>
              </a:rPr>
              <a:t> </a:t>
            </a:r>
            <a:r>
              <a:rPr lang="en-US" b="1" i="1" dirty="0" err="1">
                <a:uFillTx/>
              </a:rPr>
              <a:t>nhân</a:t>
            </a:r>
            <a:r>
              <a:rPr lang="en-US" b="1" i="1" dirty="0">
                <a:uFillTx/>
              </a:rPr>
              <a:t> </a:t>
            </a:r>
            <a:r>
              <a:rPr lang="en-US" b="1" i="1" dirty="0" err="1">
                <a:uFillTx/>
              </a:rPr>
              <a:t>vào</a:t>
            </a:r>
            <a:r>
              <a:rPr lang="en-US" b="1" i="1" dirty="0">
                <a:uFillTx/>
              </a:rPr>
              <a:t> </a:t>
            </a:r>
            <a:r>
              <a:rPr lang="en-US" b="1" i="1" dirty="0" err="1">
                <a:uFillTx/>
              </a:rPr>
              <a:t>phòng</a:t>
            </a:r>
            <a:r>
              <a:rPr lang="en-US" b="1" i="1" dirty="0">
                <a:uFillTx/>
              </a:rPr>
              <a:t> </a:t>
            </a:r>
            <a:r>
              <a:rPr lang="en-US" b="1" i="1" dirty="0" err="1">
                <a:uFillTx/>
              </a:rPr>
              <a:t>mổ</a:t>
            </a:r>
            <a:r>
              <a:rPr lang="en-US" i="1" dirty="0">
                <a:uFillTx/>
              </a:rPr>
              <a:t>.</a:t>
            </a:r>
          </a:p>
          <a:p>
            <a:r>
              <a:rPr lang="en-US" i="1" dirty="0" err="1">
                <a:uFillTx/>
              </a:rPr>
              <a:t>Đắp</a:t>
            </a:r>
            <a:r>
              <a:rPr lang="en-US" i="1" dirty="0">
                <a:uFillTx/>
              </a:rPr>
              <a:t> </a:t>
            </a:r>
            <a:r>
              <a:rPr lang="en-US" i="1" dirty="0" err="1">
                <a:uFillTx/>
              </a:rPr>
              <a:t>nhiều</a:t>
            </a:r>
            <a:r>
              <a:rPr lang="en-US" i="1" dirty="0">
                <a:uFillTx/>
              </a:rPr>
              <a:t> </a:t>
            </a:r>
            <a:r>
              <a:rPr lang="en-US" i="1" dirty="0" err="1">
                <a:uFillTx/>
              </a:rPr>
              <a:t>gạc</a:t>
            </a:r>
            <a:r>
              <a:rPr lang="en-US" i="1" dirty="0">
                <a:uFillTx/>
              </a:rPr>
              <a:t> </a:t>
            </a:r>
            <a:r>
              <a:rPr lang="en-US" i="1" dirty="0" err="1">
                <a:uFillTx/>
              </a:rPr>
              <a:t>lên</a:t>
            </a:r>
            <a:r>
              <a:rPr lang="en-US" i="1" dirty="0">
                <a:uFillTx/>
              </a:rPr>
              <a:t> </a:t>
            </a:r>
            <a:r>
              <a:rPr lang="en-US" i="1" dirty="0" err="1">
                <a:uFillTx/>
              </a:rPr>
              <a:t>vết</a:t>
            </a:r>
            <a:r>
              <a:rPr lang="en-US" i="1" dirty="0">
                <a:uFillTx/>
              </a:rPr>
              <a:t> </a:t>
            </a:r>
            <a:r>
              <a:rPr lang="en-US" i="1" dirty="0" err="1">
                <a:uFillTx/>
              </a:rPr>
              <a:t>thương</a:t>
            </a:r>
            <a:r>
              <a:rPr lang="en-US" i="1" dirty="0">
                <a:uFillTx/>
              </a:rPr>
              <a:t> </a:t>
            </a:r>
            <a:r>
              <a:rPr lang="en-US" i="1" dirty="0">
                <a:uFillTx/>
                <a:sym typeface="Wingdings" pitchFamily="2" charset="2"/>
              </a:rPr>
              <a:t> </a:t>
            </a:r>
            <a:r>
              <a:rPr lang="en-US" i="1" dirty="0" err="1">
                <a:uFillTx/>
              </a:rPr>
              <a:t>không</a:t>
            </a:r>
            <a:r>
              <a:rPr lang="en-US" i="1" dirty="0">
                <a:uFillTx/>
              </a:rPr>
              <a:t> </a:t>
            </a:r>
            <a:r>
              <a:rPr lang="en-US" i="1" dirty="0" err="1">
                <a:uFillTx/>
              </a:rPr>
              <a:t>phát</a:t>
            </a:r>
            <a:r>
              <a:rPr lang="en-US" i="1" dirty="0">
                <a:uFillTx/>
              </a:rPr>
              <a:t> </a:t>
            </a:r>
            <a:r>
              <a:rPr lang="en-US" i="1" dirty="0" err="1">
                <a:uFillTx/>
              </a:rPr>
              <a:t>hiện</a:t>
            </a:r>
            <a:r>
              <a:rPr lang="en-US" i="1" dirty="0">
                <a:uFillTx/>
              </a:rPr>
              <a:t> </a:t>
            </a:r>
            <a:r>
              <a:rPr lang="en-US" i="1" dirty="0" err="1">
                <a:uFillTx/>
              </a:rPr>
              <a:t>máu</a:t>
            </a:r>
            <a:r>
              <a:rPr lang="en-US" i="1" dirty="0">
                <a:uFillTx/>
              </a:rPr>
              <a:t> </a:t>
            </a:r>
            <a:r>
              <a:rPr lang="en-US" i="1" dirty="0" err="1">
                <a:uFillTx/>
              </a:rPr>
              <a:t>tiếp</a:t>
            </a:r>
            <a:r>
              <a:rPr lang="en-US" i="1" dirty="0">
                <a:uFillTx/>
              </a:rPr>
              <a:t> </a:t>
            </a:r>
            <a:r>
              <a:rPr lang="en-US" i="1" dirty="0" err="1">
                <a:uFillTx/>
              </a:rPr>
              <a:t>tục</a:t>
            </a:r>
            <a:r>
              <a:rPr lang="en-US" i="1" dirty="0">
                <a:uFillTx/>
              </a:rPr>
              <a:t> </a:t>
            </a:r>
            <a:r>
              <a:rPr lang="en-US" i="1" dirty="0" err="1">
                <a:uFillTx/>
              </a:rPr>
              <a:t>chảy</a:t>
            </a:r>
            <a:r>
              <a:rPr lang="en-US" i="1" dirty="0">
                <a:uFillTx/>
              </a:rPr>
              <a:t> ở </a:t>
            </a:r>
            <a:r>
              <a:rPr lang="en-US" i="1" dirty="0" err="1">
                <a:uFillTx/>
              </a:rPr>
              <a:t>dưới</a:t>
            </a:r>
            <a:r>
              <a:rPr lang="en-US" i="1" dirty="0">
                <a:uFillTx/>
              </a:rPr>
              <a:t> </a:t>
            </a:r>
            <a:r>
              <a:rPr lang="en-US" i="1" dirty="0" err="1">
                <a:uFillTx/>
              </a:rPr>
              <a:t>gạc</a:t>
            </a:r>
            <a:r>
              <a:rPr lang="en-US" i="1" dirty="0">
                <a:uFillTx/>
              </a:rPr>
              <a:t>.  </a:t>
            </a:r>
          </a:p>
          <a:p>
            <a:r>
              <a:rPr lang="en-US" i="1" dirty="0" err="1">
                <a:uFillTx/>
              </a:rPr>
              <a:t>Kẹp</a:t>
            </a:r>
            <a:r>
              <a:rPr lang="en-US" i="1" dirty="0">
                <a:uFillTx/>
              </a:rPr>
              <a:t> </a:t>
            </a:r>
            <a:r>
              <a:rPr lang="en-US" i="1" dirty="0" err="1">
                <a:uFillTx/>
              </a:rPr>
              <a:t>mù</a:t>
            </a:r>
            <a:r>
              <a:rPr lang="en-US" i="1" dirty="0">
                <a:uFillTx/>
              </a:rPr>
              <a:t> </a:t>
            </a:r>
            <a:r>
              <a:rPr lang="en-US" i="1" dirty="0">
                <a:uFillTx/>
                <a:sym typeface="Wingdings" pitchFamily="2" charset="2"/>
              </a:rPr>
              <a:t></a:t>
            </a:r>
            <a:r>
              <a:rPr lang="en-US" i="1" dirty="0">
                <a:uFillTx/>
              </a:rPr>
              <a:t> </a:t>
            </a:r>
            <a:r>
              <a:rPr lang="en-US" i="1" dirty="0" err="1">
                <a:uFillTx/>
              </a:rPr>
              <a:t>tổn</a:t>
            </a:r>
            <a:r>
              <a:rPr lang="en-US" i="1" dirty="0">
                <a:uFillTx/>
              </a:rPr>
              <a:t> </a:t>
            </a:r>
            <a:r>
              <a:rPr lang="en-US" i="1" dirty="0" err="1">
                <a:uFillTx/>
              </a:rPr>
              <a:t>thương</a:t>
            </a:r>
            <a:r>
              <a:rPr lang="en-US" i="1" dirty="0">
                <a:uFillTx/>
              </a:rPr>
              <a:t> </a:t>
            </a:r>
            <a:r>
              <a:rPr lang="en-US" i="1" dirty="0" err="1">
                <a:uFillTx/>
              </a:rPr>
              <a:t>cấu</a:t>
            </a:r>
            <a:r>
              <a:rPr lang="en-US" i="1" dirty="0">
                <a:uFillTx/>
              </a:rPr>
              <a:t> </a:t>
            </a:r>
            <a:r>
              <a:rPr lang="en-US" i="1" dirty="0" err="1">
                <a:uFillTx/>
              </a:rPr>
              <a:t>trúc</a:t>
            </a:r>
            <a:r>
              <a:rPr lang="en-US" i="1" dirty="0">
                <a:uFillTx/>
              </a:rPr>
              <a:t> </a:t>
            </a:r>
            <a:r>
              <a:rPr lang="en-US" i="1" dirty="0" err="1">
                <a:uFillTx/>
              </a:rPr>
              <a:t>lân</a:t>
            </a:r>
            <a:r>
              <a:rPr lang="en-US" i="1" dirty="0">
                <a:uFillTx/>
              </a:rPr>
              <a:t> </a:t>
            </a:r>
            <a:r>
              <a:rPr lang="en-US" i="1" dirty="0" err="1">
                <a:uFillTx/>
              </a:rPr>
              <a:t>cận</a:t>
            </a:r>
            <a:r>
              <a:rPr lang="en-US" i="1" dirty="0">
                <a:uFillTx/>
              </a:rPr>
              <a:t> (</a:t>
            </a:r>
            <a:r>
              <a:rPr lang="en-US" i="1" dirty="0" err="1">
                <a:uFillTx/>
              </a:rPr>
              <a:t>thần</a:t>
            </a:r>
            <a:r>
              <a:rPr lang="en-US" i="1" dirty="0">
                <a:uFillTx/>
              </a:rPr>
              <a:t> </a:t>
            </a:r>
            <a:r>
              <a:rPr lang="en-US" i="1" dirty="0" err="1">
                <a:uFillTx/>
              </a:rPr>
              <a:t>kinh</a:t>
            </a:r>
            <a:r>
              <a:rPr lang="en-US" i="1" dirty="0">
                <a:uFillTx/>
              </a:rPr>
              <a:t>) </a:t>
            </a:r>
          </a:p>
          <a:p>
            <a:r>
              <a:rPr lang="en-US" i="1" dirty="0" err="1">
                <a:uFillTx/>
              </a:rPr>
              <a:t>Chảy</a:t>
            </a:r>
            <a:r>
              <a:rPr lang="en-US" i="1" dirty="0">
                <a:uFillTx/>
              </a:rPr>
              <a:t> </a:t>
            </a:r>
            <a:r>
              <a:rPr lang="en-US" i="1" dirty="0" err="1">
                <a:uFillTx/>
              </a:rPr>
              <a:t>máu</a:t>
            </a:r>
            <a:r>
              <a:rPr lang="en-US" i="1" dirty="0">
                <a:uFillTx/>
              </a:rPr>
              <a:t> ở chi </a:t>
            </a:r>
            <a:r>
              <a:rPr lang="en-US" i="1" dirty="0" err="1">
                <a:uFillTx/>
              </a:rPr>
              <a:t>có</a:t>
            </a:r>
            <a:r>
              <a:rPr lang="en-US" i="1" dirty="0">
                <a:uFillTx/>
              </a:rPr>
              <a:t> </a:t>
            </a:r>
            <a:r>
              <a:rPr lang="en-US" i="1" dirty="0" err="1">
                <a:uFillTx/>
              </a:rPr>
              <a:t>thể</a:t>
            </a:r>
            <a:r>
              <a:rPr lang="en-US" i="1" dirty="0">
                <a:uFillTx/>
              </a:rPr>
              <a:t> </a:t>
            </a:r>
            <a:r>
              <a:rPr lang="en-US" i="1" dirty="0" err="1">
                <a:uFillTx/>
              </a:rPr>
              <a:t>dùng</a:t>
            </a:r>
            <a:r>
              <a:rPr lang="en-US" i="1" dirty="0">
                <a:uFillTx/>
              </a:rPr>
              <a:t> garrot </a:t>
            </a:r>
            <a:r>
              <a:rPr lang="en-US" i="1" dirty="0">
                <a:uFillTx/>
                <a:sym typeface="Wingdings" pitchFamily="2" charset="2"/>
              </a:rPr>
              <a:t> </a:t>
            </a:r>
            <a:r>
              <a:rPr lang="en-US" i="1" dirty="0" err="1">
                <a:uFillTx/>
              </a:rPr>
              <a:t>nguy</a:t>
            </a:r>
            <a:r>
              <a:rPr lang="en-US" i="1" dirty="0">
                <a:uFillTx/>
              </a:rPr>
              <a:t> </a:t>
            </a:r>
            <a:r>
              <a:rPr lang="en-US" i="1" dirty="0" err="1">
                <a:uFillTx/>
              </a:rPr>
              <a:t>cơ</a:t>
            </a:r>
            <a:r>
              <a:rPr lang="en-US" i="1" dirty="0">
                <a:uFillTx/>
              </a:rPr>
              <a:t> </a:t>
            </a:r>
            <a:r>
              <a:rPr lang="en-US" i="1" dirty="0" err="1">
                <a:uFillTx/>
              </a:rPr>
              <a:t>tổn</a:t>
            </a:r>
            <a:r>
              <a:rPr lang="en-US" i="1" dirty="0">
                <a:uFillTx/>
              </a:rPr>
              <a:t> </a:t>
            </a:r>
            <a:r>
              <a:rPr lang="en-US" i="1" dirty="0" err="1">
                <a:uFillTx/>
              </a:rPr>
              <a:t>thương</a:t>
            </a:r>
            <a:r>
              <a:rPr lang="en-US" i="1" dirty="0">
                <a:uFillTx/>
              </a:rPr>
              <a:t> </a:t>
            </a:r>
            <a:r>
              <a:rPr lang="en-US" i="1" dirty="0" err="1">
                <a:uFillTx/>
              </a:rPr>
              <a:t>thần</a:t>
            </a:r>
            <a:r>
              <a:rPr lang="en-US" i="1" dirty="0">
                <a:uFillTx/>
              </a:rPr>
              <a:t> </a:t>
            </a:r>
            <a:r>
              <a:rPr lang="en-US" i="1" dirty="0" err="1">
                <a:uFillTx/>
              </a:rPr>
              <a:t>kinh-cơ</a:t>
            </a:r>
            <a:r>
              <a:rPr lang="en-US" i="1" dirty="0">
                <a:uFillTx/>
              </a:rPr>
              <a:t> </a:t>
            </a:r>
            <a:r>
              <a:rPr lang="en-US" i="1" dirty="0" err="1">
                <a:uFillTx/>
              </a:rPr>
              <a:t>của</a:t>
            </a:r>
            <a:r>
              <a:rPr lang="en-US" i="1" dirty="0">
                <a:uFillTx/>
              </a:rPr>
              <a:t> tourniquet.</a:t>
            </a:r>
            <a:endParaRPr lang="en-US" dirty="0">
              <a:uFillTx/>
            </a:endParaRPr>
          </a:p>
          <a:p>
            <a:r>
              <a:rPr lang="en-US" dirty="0">
                <a:uFillTx/>
              </a:rPr>
              <a:t>For patients with open fractures, fracture reduction with stabilization via splints will limit bleeding externally and into the subcutaneous tissues. </a:t>
            </a:r>
          </a:p>
          <a:p>
            <a:r>
              <a:rPr lang="en-US" dirty="0">
                <a:uFillTx/>
              </a:rPr>
              <a:t>Scalp lacerations through the galea aponeurotica tend to bleed profusely; these can be temporarily controlled with skin staples, Rainey clips, or a large full-thickness continuous running nylon stitch.</a:t>
            </a:r>
          </a:p>
          <a:p>
            <a:r>
              <a:rPr lang="en-US" dirty="0">
                <a:uFillTx/>
              </a:rPr>
              <a:t> </a:t>
            </a:r>
          </a:p>
          <a:p>
            <a:endParaRPr lang="en-US" dirty="0">
              <a:uFillTx/>
            </a:endParaRPr>
          </a:p>
        </p:txBody>
      </p:sp>
      <p:sp>
        <p:nvSpPr>
          <p:cNvPr id="57348" name="Slide Number Placeholder 3"/>
          <p:cNvSpPr>
            <a:spLocks noGrp="1"/>
          </p:cNvSpPr>
          <p:nvPr>
            <p:ph type="sldNum" sz="quarter" idx="5"/>
          </p:nvPr>
        </p:nvSpPr>
        <p:spPr>
          <a:noFill/>
        </p:spPr>
        <p:txBody>
          <a:bodyPr/>
          <a:lstStyle/>
          <a:p>
            <a:fld id="{82440328-0FD6-4EA5-8396-99A957828269}" type="slidenum">
              <a:rPr lang="en-US" smtClean="0">
                <a:uFillTx/>
              </a:rPr>
              <a:pPr/>
              <a:t>18</a:t>
            </a:fld>
            <a:endParaRPr lang="en-US">
              <a:uFillTx/>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p:sp>
      <p:sp>
        <p:nvSpPr>
          <p:cNvPr id="56323" name="Notes Placeholder 2"/>
          <p:cNvSpPr>
            <a:spLocks noGrp="1"/>
          </p:cNvSpPr>
          <p:nvPr>
            <p:ph type="body" idx="1"/>
          </p:nvPr>
        </p:nvSpPr>
        <p:spPr>
          <a:noFill/>
        </p:spPr>
        <p:txBody>
          <a:bodyPr/>
          <a:lstStyle/>
          <a:p>
            <a:r>
              <a:rPr lang="en-US" dirty="0" err="1">
                <a:uFillTx/>
              </a:rPr>
              <a:t>Lấy</a:t>
            </a:r>
            <a:r>
              <a:rPr lang="en-US" dirty="0">
                <a:uFillTx/>
              </a:rPr>
              <a:t> </a:t>
            </a:r>
            <a:r>
              <a:rPr lang="en-US" dirty="0" err="1">
                <a:uFillTx/>
              </a:rPr>
              <a:t>máu</a:t>
            </a:r>
            <a:r>
              <a:rPr lang="en-US" dirty="0">
                <a:uFillTx/>
              </a:rPr>
              <a:t> </a:t>
            </a:r>
            <a:r>
              <a:rPr lang="en-US" dirty="0" err="1">
                <a:uFillTx/>
              </a:rPr>
              <a:t>cùng</a:t>
            </a:r>
            <a:r>
              <a:rPr lang="en-US" dirty="0">
                <a:uFillTx/>
              </a:rPr>
              <a:t> </a:t>
            </a:r>
            <a:r>
              <a:rPr lang="en-US" dirty="0" err="1">
                <a:uFillTx/>
              </a:rPr>
              <a:t>lúc</a:t>
            </a:r>
            <a:r>
              <a:rPr lang="en-US" dirty="0">
                <a:uFillTx/>
              </a:rPr>
              <a:t> </a:t>
            </a:r>
            <a:r>
              <a:rPr lang="en-US" dirty="0" err="1">
                <a:uFillTx/>
              </a:rPr>
              <a:t>để</a:t>
            </a:r>
            <a:r>
              <a:rPr lang="en-US" dirty="0">
                <a:uFillTx/>
              </a:rPr>
              <a:t> </a:t>
            </a:r>
            <a:r>
              <a:rPr lang="en-US" dirty="0" err="1">
                <a:uFillTx/>
              </a:rPr>
              <a:t>đo</a:t>
            </a:r>
            <a:r>
              <a:rPr lang="en-US" dirty="0">
                <a:uFillTx/>
              </a:rPr>
              <a:t> </a:t>
            </a:r>
            <a:r>
              <a:rPr lang="en-US" dirty="0" err="1">
                <a:uFillTx/>
              </a:rPr>
              <a:t>Hct</a:t>
            </a:r>
            <a:r>
              <a:rPr lang="en-US" dirty="0">
                <a:uFillTx/>
              </a:rPr>
              <a:t>, </a:t>
            </a:r>
            <a:r>
              <a:rPr lang="en-US" dirty="0" err="1">
                <a:uFillTx/>
              </a:rPr>
              <a:t>nhóm</a:t>
            </a:r>
            <a:r>
              <a:rPr lang="en-US" dirty="0">
                <a:uFillTx/>
              </a:rPr>
              <a:t> </a:t>
            </a:r>
            <a:r>
              <a:rPr lang="en-US" dirty="0" err="1">
                <a:uFillTx/>
              </a:rPr>
              <a:t>máu</a:t>
            </a:r>
            <a:r>
              <a:rPr lang="en-US" dirty="0">
                <a:uFillTx/>
              </a:rPr>
              <a:t>, </a:t>
            </a:r>
            <a:r>
              <a:rPr lang="en-US" dirty="0" err="1">
                <a:uFillTx/>
              </a:rPr>
              <a:t>pu</a:t>
            </a:r>
            <a:r>
              <a:rPr lang="en-US" dirty="0">
                <a:uFillTx/>
              </a:rPr>
              <a:t> </a:t>
            </a:r>
            <a:r>
              <a:rPr lang="en-US" dirty="0" err="1">
                <a:uFillTx/>
              </a:rPr>
              <a:t>chéo</a:t>
            </a:r>
            <a:r>
              <a:rPr lang="en-US" dirty="0">
                <a:uFillTx/>
              </a:rPr>
              <a:t> </a:t>
            </a:r>
            <a:r>
              <a:rPr lang="en-US" dirty="0" err="1">
                <a:uFillTx/>
              </a:rPr>
              <a:t>phòng</a:t>
            </a:r>
            <a:r>
              <a:rPr lang="en-US" dirty="0">
                <a:uFillTx/>
              </a:rPr>
              <a:t> </a:t>
            </a:r>
            <a:r>
              <a:rPr lang="en-US" dirty="0" err="1">
                <a:uFillTx/>
              </a:rPr>
              <a:t>khi</a:t>
            </a:r>
            <a:r>
              <a:rPr lang="en-US" dirty="0">
                <a:uFillTx/>
              </a:rPr>
              <a:t> </a:t>
            </a:r>
            <a:r>
              <a:rPr lang="en-US" dirty="0" err="1">
                <a:uFillTx/>
              </a:rPr>
              <a:t>truyền</a:t>
            </a:r>
            <a:r>
              <a:rPr lang="en-US" dirty="0">
                <a:uFillTx/>
              </a:rPr>
              <a:t> </a:t>
            </a:r>
            <a:r>
              <a:rPr lang="en-US" dirty="0" err="1">
                <a:uFillTx/>
              </a:rPr>
              <a:t>máu</a:t>
            </a:r>
            <a:r>
              <a:rPr lang="en-US" dirty="0">
                <a:uFillTx/>
              </a:rPr>
              <a:t> ở bn </a:t>
            </a:r>
            <a:r>
              <a:rPr lang="en-US" dirty="0" err="1">
                <a:uFillTx/>
              </a:rPr>
              <a:t>có</a:t>
            </a:r>
            <a:r>
              <a:rPr lang="en-US" dirty="0">
                <a:uFillTx/>
              </a:rPr>
              <a:t> </a:t>
            </a:r>
            <a:r>
              <a:rPr lang="en-US" dirty="0" err="1">
                <a:uFillTx/>
              </a:rPr>
              <a:t>bằng</a:t>
            </a:r>
            <a:r>
              <a:rPr lang="en-US" dirty="0">
                <a:uFillTx/>
              </a:rPr>
              <a:t> </a:t>
            </a:r>
            <a:r>
              <a:rPr lang="en-US" dirty="0" err="1">
                <a:uFillTx/>
              </a:rPr>
              <a:t>chứng</a:t>
            </a:r>
            <a:r>
              <a:rPr lang="en-US" dirty="0">
                <a:uFillTx/>
              </a:rPr>
              <a:t> </a:t>
            </a:r>
            <a:r>
              <a:rPr lang="en-US" dirty="0" err="1">
                <a:uFillTx/>
              </a:rPr>
              <a:t>sốc</a:t>
            </a:r>
            <a:r>
              <a:rPr lang="en-US" dirty="0">
                <a:uFillTx/>
              </a:rPr>
              <a:t> </a:t>
            </a:r>
            <a:r>
              <a:rPr lang="en-US" dirty="0" err="1">
                <a:uFillTx/>
              </a:rPr>
              <a:t>giảm</a:t>
            </a:r>
            <a:r>
              <a:rPr lang="en-US" dirty="0">
                <a:uFillTx/>
              </a:rPr>
              <a:t> </a:t>
            </a:r>
            <a:r>
              <a:rPr lang="en-US" dirty="0" err="1">
                <a:uFillTx/>
              </a:rPr>
              <a:t>thể</a:t>
            </a:r>
            <a:r>
              <a:rPr lang="en-US" dirty="0">
                <a:uFillTx/>
              </a:rPr>
              <a:t> </a:t>
            </a:r>
            <a:r>
              <a:rPr lang="en-US" dirty="0" err="1">
                <a:uFillTx/>
              </a:rPr>
              <a:t>tích</a:t>
            </a:r>
            <a:r>
              <a:rPr lang="en-US" dirty="0">
                <a:uFillTx/>
              </a:rPr>
              <a:t>. </a:t>
            </a:r>
          </a:p>
          <a:p>
            <a:r>
              <a:rPr lang="en-US" dirty="0">
                <a:uFillTx/>
              </a:rPr>
              <a:t>Poiseuille's law, flow </a:t>
            </a:r>
            <a:r>
              <a:rPr lang="en-US" dirty="0" err="1">
                <a:uFillTx/>
              </a:rPr>
              <a:t>tỉ</a:t>
            </a:r>
            <a:r>
              <a:rPr lang="en-US" dirty="0">
                <a:uFillTx/>
              </a:rPr>
              <a:t> </a:t>
            </a:r>
            <a:r>
              <a:rPr lang="en-US" dirty="0" err="1">
                <a:uFillTx/>
              </a:rPr>
              <a:t>lệ</a:t>
            </a:r>
            <a:r>
              <a:rPr lang="en-US" dirty="0">
                <a:uFillTx/>
              </a:rPr>
              <a:t> </a:t>
            </a:r>
            <a:r>
              <a:rPr lang="en-US" dirty="0" err="1">
                <a:uFillTx/>
              </a:rPr>
              <a:t>thuận</a:t>
            </a:r>
            <a:r>
              <a:rPr lang="en-US" dirty="0">
                <a:uFillTx/>
              </a:rPr>
              <a:t> </a:t>
            </a:r>
            <a:r>
              <a:rPr lang="en-US" dirty="0" err="1">
                <a:uFillTx/>
              </a:rPr>
              <a:t>đường</a:t>
            </a:r>
            <a:r>
              <a:rPr lang="en-US" dirty="0">
                <a:uFillTx/>
              </a:rPr>
              <a:t> </a:t>
            </a:r>
            <a:r>
              <a:rPr lang="en-US" dirty="0" err="1">
                <a:uFillTx/>
              </a:rPr>
              <a:t>kính</a:t>
            </a:r>
            <a:r>
              <a:rPr lang="en-US" dirty="0">
                <a:uFillTx/>
              </a:rPr>
              <a:t>, </a:t>
            </a:r>
            <a:r>
              <a:rPr lang="en-US" dirty="0" err="1">
                <a:uFillTx/>
              </a:rPr>
              <a:t>tỉ</a:t>
            </a:r>
            <a:r>
              <a:rPr lang="en-US" dirty="0">
                <a:uFillTx/>
              </a:rPr>
              <a:t> </a:t>
            </a:r>
            <a:r>
              <a:rPr lang="en-US" dirty="0" err="1">
                <a:uFillTx/>
              </a:rPr>
              <a:t>lệ</a:t>
            </a:r>
            <a:r>
              <a:rPr lang="en-US" dirty="0">
                <a:uFillTx/>
              </a:rPr>
              <a:t> </a:t>
            </a:r>
            <a:r>
              <a:rPr lang="en-US" dirty="0" err="1">
                <a:uFillTx/>
              </a:rPr>
              <a:t>nghịch</a:t>
            </a:r>
            <a:r>
              <a:rPr lang="en-US" dirty="0">
                <a:uFillTx/>
              </a:rPr>
              <a:t> </a:t>
            </a:r>
            <a:r>
              <a:rPr lang="en-US" dirty="0" err="1">
                <a:uFillTx/>
              </a:rPr>
              <a:t>chiều</a:t>
            </a:r>
            <a:r>
              <a:rPr lang="en-US" dirty="0">
                <a:uFillTx/>
              </a:rPr>
              <a:t> </a:t>
            </a:r>
            <a:r>
              <a:rPr lang="en-US" dirty="0" err="1">
                <a:uFillTx/>
              </a:rPr>
              <a:t>dài</a:t>
            </a:r>
            <a:r>
              <a:rPr lang="en-US" dirty="0">
                <a:uFillTx/>
              </a:rPr>
              <a:t> </a:t>
            </a:r>
            <a:r>
              <a:rPr lang="en-US" b="1" i="1" dirty="0">
                <a:uFillTx/>
                <a:sym typeface="Wingdings" pitchFamily="2" charset="2"/>
              </a:rPr>
              <a:t> </a:t>
            </a:r>
            <a:r>
              <a:rPr lang="en-US" b="1" i="1" dirty="0" err="1">
                <a:uFillTx/>
                <a:sym typeface="Wingdings" pitchFamily="2" charset="2"/>
              </a:rPr>
              <a:t>chọn</a:t>
            </a:r>
            <a:r>
              <a:rPr lang="en-US" b="1" i="1" dirty="0">
                <a:uFillTx/>
                <a:sym typeface="Wingdings" pitchFamily="2" charset="2"/>
              </a:rPr>
              <a:t> TM </a:t>
            </a:r>
            <a:r>
              <a:rPr lang="en-US" b="1" i="1" dirty="0" err="1">
                <a:uFillTx/>
                <a:sym typeface="Wingdings" pitchFamily="2" charset="2"/>
              </a:rPr>
              <a:t>gần</a:t>
            </a:r>
            <a:r>
              <a:rPr lang="en-US" b="1" i="1" dirty="0">
                <a:uFillTx/>
                <a:sym typeface="Wingdings" pitchFamily="2" charset="2"/>
              </a:rPr>
              <a:t> </a:t>
            </a:r>
            <a:r>
              <a:rPr lang="en-US" b="1" i="1" dirty="0" err="1">
                <a:uFillTx/>
                <a:sym typeface="Wingdings" pitchFamily="2" charset="2"/>
              </a:rPr>
              <a:t>và</a:t>
            </a:r>
            <a:r>
              <a:rPr lang="en-US" b="1" i="1" dirty="0">
                <a:uFillTx/>
                <a:sym typeface="Wingdings" pitchFamily="2" charset="2"/>
              </a:rPr>
              <a:t> to </a:t>
            </a:r>
            <a:r>
              <a:rPr lang="en-US" b="1" i="1" dirty="0" err="1">
                <a:uFillTx/>
                <a:sym typeface="Wingdings" pitchFamily="2" charset="2"/>
              </a:rPr>
              <a:t>nhất</a:t>
            </a:r>
            <a:r>
              <a:rPr lang="en-US" b="1" i="1" dirty="0">
                <a:uFillTx/>
                <a:sym typeface="Wingdings" pitchFamily="2" charset="2"/>
              </a:rPr>
              <a:t> (</a:t>
            </a:r>
            <a:r>
              <a:rPr lang="en-US" b="1" i="1" dirty="0" err="1">
                <a:uFillTx/>
                <a:sym typeface="Wingdings" pitchFamily="2" charset="2"/>
              </a:rPr>
              <a:t>thường</a:t>
            </a:r>
            <a:r>
              <a:rPr lang="en-US" b="1" i="1" dirty="0">
                <a:uFillTx/>
                <a:sym typeface="Wingdings" pitchFamily="2" charset="2"/>
              </a:rPr>
              <a:t> ở </a:t>
            </a:r>
            <a:r>
              <a:rPr lang="en-US" b="1" i="1" dirty="0" err="1">
                <a:uFillTx/>
                <a:sym typeface="Wingdings" pitchFamily="2" charset="2"/>
              </a:rPr>
              <a:t>bẹn</a:t>
            </a:r>
            <a:r>
              <a:rPr lang="en-US" b="1" i="1" dirty="0">
                <a:uFillTx/>
                <a:sym typeface="Wingdings" pitchFamily="2" charset="2"/>
              </a:rPr>
              <a:t>, </a:t>
            </a:r>
            <a:r>
              <a:rPr lang="en-US" b="1" i="1" dirty="0" err="1">
                <a:uFillTx/>
                <a:sym typeface="Wingdings" pitchFamily="2" charset="2"/>
              </a:rPr>
              <a:t>cổ</a:t>
            </a:r>
            <a:r>
              <a:rPr lang="en-US" b="1" i="1" dirty="0">
                <a:uFillTx/>
                <a:sym typeface="Wingdings" pitchFamily="2" charset="2"/>
              </a:rPr>
              <a:t> </a:t>
            </a:r>
            <a:r>
              <a:rPr lang="en-US" b="1" i="1" dirty="0" err="1">
                <a:uFillTx/>
                <a:sym typeface="Wingdings" pitchFamily="2" charset="2"/>
              </a:rPr>
              <a:t>chân</a:t>
            </a:r>
            <a:r>
              <a:rPr lang="en-US" b="1" i="1" dirty="0">
                <a:uFillTx/>
                <a:sym typeface="Wingdings" pitchFamily="2" charset="2"/>
              </a:rPr>
              <a:t>  </a:t>
            </a:r>
            <a:r>
              <a:rPr lang="en-US" b="1" i="1" dirty="0" err="1">
                <a:uFillTx/>
                <a:sym typeface="Wingdings" pitchFamily="2" charset="2"/>
              </a:rPr>
              <a:t>thủ</a:t>
            </a:r>
            <a:r>
              <a:rPr lang="en-US" b="1" i="1" dirty="0">
                <a:uFillTx/>
                <a:sym typeface="Wingdings" pitchFamily="2" charset="2"/>
              </a:rPr>
              <a:t> </a:t>
            </a:r>
            <a:r>
              <a:rPr lang="en-US" b="1" i="1" dirty="0" err="1">
                <a:uFillTx/>
                <a:sym typeface="Wingdings" pitchFamily="2" charset="2"/>
              </a:rPr>
              <a:t>thuật</a:t>
            </a:r>
            <a:r>
              <a:rPr lang="en-US" b="1" i="1" dirty="0">
                <a:uFillTx/>
                <a:sym typeface="Wingdings" pitchFamily="2" charset="2"/>
              </a:rPr>
              <a:t> ở </a:t>
            </a:r>
            <a:r>
              <a:rPr lang="en-US" b="1" i="1" dirty="0" err="1">
                <a:uFillTx/>
                <a:sym typeface="Wingdings" pitchFamily="2" charset="2"/>
              </a:rPr>
              <a:t>ngực</a:t>
            </a:r>
            <a:r>
              <a:rPr lang="en-US" b="1" i="1" dirty="0">
                <a:uFillTx/>
                <a:sym typeface="Wingdings" pitchFamily="2" charset="2"/>
              </a:rPr>
              <a:t> </a:t>
            </a:r>
            <a:r>
              <a:rPr lang="en-US" b="1" i="1" dirty="0" err="1">
                <a:uFillTx/>
                <a:sym typeface="Wingdings" pitchFamily="2" charset="2"/>
              </a:rPr>
              <a:t>bụng</a:t>
            </a:r>
            <a:r>
              <a:rPr lang="en-US" b="1" i="1" dirty="0">
                <a:uFillTx/>
                <a:sym typeface="Wingdings" pitchFamily="2" charset="2"/>
              </a:rPr>
              <a:t> k </a:t>
            </a:r>
            <a:r>
              <a:rPr lang="en-US" b="1" i="1" dirty="0" err="1">
                <a:uFillTx/>
                <a:sym typeface="Wingdings" pitchFamily="2" charset="2"/>
              </a:rPr>
              <a:t>bị</a:t>
            </a:r>
            <a:r>
              <a:rPr lang="en-US" b="1" i="1" dirty="0">
                <a:uFillTx/>
                <a:sym typeface="Wingdings" pitchFamily="2" charset="2"/>
              </a:rPr>
              <a:t> </a:t>
            </a:r>
            <a:r>
              <a:rPr lang="en-US" b="1" i="1" dirty="0" err="1">
                <a:uFillTx/>
                <a:sym typeface="Wingdings" pitchFamily="2" charset="2"/>
              </a:rPr>
              <a:t>vướng</a:t>
            </a:r>
            <a:r>
              <a:rPr lang="en-US" b="1" i="1" dirty="0">
                <a:uFillTx/>
                <a:sym typeface="Wingdings" pitchFamily="2" charset="2"/>
              </a:rPr>
              <a:t>)</a:t>
            </a:r>
          </a:p>
          <a:p>
            <a:r>
              <a:rPr lang="en-US" dirty="0">
                <a:uFillTx/>
              </a:rPr>
              <a:t>TM </a:t>
            </a:r>
            <a:r>
              <a:rPr lang="en-US" dirty="0" err="1">
                <a:uFillTx/>
              </a:rPr>
              <a:t>ngoại</a:t>
            </a:r>
            <a:r>
              <a:rPr lang="en-US" dirty="0">
                <a:uFillTx/>
              </a:rPr>
              <a:t> </a:t>
            </a:r>
            <a:r>
              <a:rPr lang="en-US" dirty="0" err="1">
                <a:uFillTx/>
              </a:rPr>
              <a:t>biên</a:t>
            </a:r>
            <a:r>
              <a:rPr lang="en-US" dirty="0">
                <a:uFillTx/>
              </a:rPr>
              <a:t> </a:t>
            </a:r>
            <a:r>
              <a:rPr lang="en-US" dirty="0" err="1">
                <a:uFillTx/>
              </a:rPr>
              <a:t>xẹp</a:t>
            </a:r>
            <a:r>
              <a:rPr lang="en-US" dirty="0">
                <a:uFillTx/>
              </a:rPr>
              <a:t> </a:t>
            </a:r>
            <a:r>
              <a:rPr lang="en-US" dirty="0">
                <a:uFillTx/>
                <a:sym typeface="Wingdings" pitchFamily="2" charset="2"/>
              </a:rPr>
              <a:t></a:t>
            </a:r>
            <a:r>
              <a:rPr lang="en-US" dirty="0">
                <a:uFillTx/>
              </a:rPr>
              <a:t> Cordis introducer catheters are preferred over triple-lumen catheters, TM </a:t>
            </a:r>
            <a:r>
              <a:rPr lang="en-US" dirty="0" err="1">
                <a:uFillTx/>
              </a:rPr>
              <a:t>đùi</a:t>
            </a:r>
            <a:r>
              <a:rPr lang="en-US" dirty="0">
                <a:uFillTx/>
              </a:rPr>
              <a:t>/CT </a:t>
            </a:r>
            <a:r>
              <a:rPr lang="en-US" dirty="0" err="1">
                <a:uFillTx/>
              </a:rPr>
              <a:t>ngực</a:t>
            </a:r>
            <a:r>
              <a:rPr lang="en-US" dirty="0">
                <a:uFillTx/>
              </a:rPr>
              <a:t>, TM </a:t>
            </a:r>
            <a:r>
              <a:rPr lang="en-US" dirty="0" err="1">
                <a:uFillTx/>
              </a:rPr>
              <a:t>cảnh-dưới</a:t>
            </a:r>
            <a:r>
              <a:rPr lang="en-US" dirty="0">
                <a:uFillTx/>
              </a:rPr>
              <a:t> </a:t>
            </a:r>
            <a:r>
              <a:rPr lang="en-US" dirty="0" err="1">
                <a:uFillTx/>
              </a:rPr>
              <a:t>đòn</a:t>
            </a:r>
            <a:r>
              <a:rPr lang="en-US" dirty="0">
                <a:uFillTx/>
              </a:rPr>
              <a:t>/CT </a:t>
            </a:r>
            <a:r>
              <a:rPr lang="en-US" dirty="0" err="1">
                <a:uFillTx/>
              </a:rPr>
              <a:t>bụng</a:t>
            </a:r>
            <a:r>
              <a:rPr lang="en-US" dirty="0">
                <a:uFillTx/>
              </a:rPr>
              <a:t> </a:t>
            </a:r>
            <a:r>
              <a:rPr lang="en-US" b="1" i="1" dirty="0">
                <a:solidFill>
                  <a:srgbClr val="FF0000"/>
                </a:solidFill>
                <a:uFillTx/>
              </a:rPr>
              <a:t>CVP</a:t>
            </a:r>
            <a:r>
              <a:rPr lang="en-US" dirty="0">
                <a:uFillTx/>
              </a:rPr>
              <a:t> </a:t>
            </a:r>
            <a:endParaRPr lang="en-US" i="1" dirty="0">
              <a:uFillTx/>
            </a:endParaRPr>
          </a:p>
          <a:p>
            <a:r>
              <a:rPr lang="en-US" i="1" dirty="0" err="1">
                <a:uFillTx/>
              </a:rPr>
              <a:t>Bộc</a:t>
            </a:r>
            <a:r>
              <a:rPr lang="en-US" i="1" dirty="0">
                <a:uFillTx/>
              </a:rPr>
              <a:t> </a:t>
            </a:r>
            <a:r>
              <a:rPr lang="en-US" i="1" dirty="0" err="1">
                <a:uFillTx/>
              </a:rPr>
              <a:t>lộ</a:t>
            </a:r>
            <a:r>
              <a:rPr lang="en-US" i="1" dirty="0">
                <a:uFillTx/>
              </a:rPr>
              <a:t> TM </a:t>
            </a:r>
            <a:r>
              <a:rPr lang="en-US" i="1" dirty="0" err="1">
                <a:uFillTx/>
              </a:rPr>
              <a:t>hiển</a:t>
            </a:r>
            <a:r>
              <a:rPr lang="en-US" i="1" dirty="0">
                <a:uFillTx/>
              </a:rPr>
              <a:t> ở bn </a:t>
            </a:r>
            <a:r>
              <a:rPr lang="en-US" i="1" dirty="0" err="1">
                <a:uFillTx/>
              </a:rPr>
              <a:t>khó</a:t>
            </a:r>
            <a:r>
              <a:rPr lang="en-US" i="1" dirty="0">
                <a:uFillTx/>
              </a:rPr>
              <a:t> </a:t>
            </a:r>
            <a:r>
              <a:rPr lang="en-US" i="1" dirty="0" err="1">
                <a:uFillTx/>
              </a:rPr>
              <a:t>lấy</a:t>
            </a:r>
            <a:r>
              <a:rPr lang="en-US" i="1" dirty="0">
                <a:uFillTx/>
              </a:rPr>
              <a:t> TM: </a:t>
            </a:r>
            <a:r>
              <a:rPr lang="en-US" dirty="0">
                <a:uFillTx/>
              </a:rPr>
              <a:t>1 cm </a:t>
            </a:r>
            <a:r>
              <a:rPr lang="en-US" dirty="0" err="1">
                <a:uFillTx/>
              </a:rPr>
              <a:t>trước</a:t>
            </a:r>
            <a:r>
              <a:rPr lang="en-US" dirty="0">
                <a:uFillTx/>
              </a:rPr>
              <a:t> </a:t>
            </a:r>
            <a:r>
              <a:rPr lang="en-US" dirty="0" err="1">
                <a:uFillTx/>
              </a:rPr>
              <a:t>trên</a:t>
            </a:r>
            <a:r>
              <a:rPr lang="en-US" dirty="0">
                <a:uFillTx/>
              </a:rPr>
              <a:t> </a:t>
            </a:r>
            <a:r>
              <a:rPr lang="en-US" dirty="0" err="1">
                <a:uFillTx/>
              </a:rPr>
              <a:t>mắt</a:t>
            </a:r>
            <a:r>
              <a:rPr lang="en-US" dirty="0">
                <a:uFillTx/>
              </a:rPr>
              <a:t> </a:t>
            </a:r>
            <a:r>
              <a:rPr lang="en-US" dirty="0" err="1">
                <a:uFillTx/>
              </a:rPr>
              <a:t>cá</a:t>
            </a:r>
            <a:r>
              <a:rPr lang="en-US" dirty="0">
                <a:uFillTx/>
              </a:rPr>
              <a:t> </a:t>
            </a:r>
            <a:r>
              <a:rPr lang="en-US" dirty="0" err="1">
                <a:uFillTx/>
              </a:rPr>
              <a:t>trong</a:t>
            </a:r>
            <a:r>
              <a:rPr lang="en-US" dirty="0">
                <a:uFillTx/>
              </a:rPr>
              <a:t>, 14-gauge catheters, </a:t>
            </a:r>
          </a:p>
          <a:p>
            <a:r>
              <a:rPr lang="en-US" u="sng" dirty="0">
                <a:uFillTx/>
              </a:rPr>
              <a:t>In hypovolemic patients under 6 years of age, an intraosseous needle can be placed in the proximal tibia (preferred) or distal femur of an unfractured extremity</a:t>
            </a:r>
            <a:r>
              <a:rPr lang="en-US" dirty="0">
                <a:uFillTx/>
              </a:rPr>
              <a:t> </a:t>
            </a:r>
          </a:p>
          <a:p>
            <a:r>
              <a:rPr lang="en-US" dirty="0">
                <a:uFillTx/>
              </a:rPr>
              <a:t>Flow through the needle should be continuous and does not require pressure. </a:t>
            </a:r>
          </a:p>
          <a:p>
            <a:r>
              <a:rPr lang="en-US" dirty="0">
                <a:uFillTx/>
              </a:rPr>
              <a:t>All medications administered IV may be administered in a similar dosage </a:t>
            </a:r>
            <a:r>
              <a:rPr lang="en-US" dirty="0" err="1">
                <a:uFillTx/>
              </a:rPr>
              <a:t>intraosseously</a:t>
            </a:r>
            <a:r>
              <a:rPr lang="en-US" dirty="0">
                <a:uFillTx/>
              </a:rPr>
              <a:t>. Although safe for emergent use, the needle should be removed once alternative access is established to prevent osteomyelitis.</a:t>
            </a:r>
          </a:p>
          <a:p>
            <a:r>
              <a:rPr lang="en-US" b="1" i="1" dirty="0" err="1">
                <a:solidFill>
                  <a:srgbClr val="FFFF00"/>
                </a:solidFill>
                <a:uFillTx/>
              </a:rPr>
              <a:t>Hồi</a:t>
            </a:r>
            <a:r>
              <a:rPr lang="en-US" b="1" i="1" dirty="0">
                <a:solidFill>
                  <a:srgbClr val="FFFF00"/>
                </a:solidFill>
                <a:uFillTx/>
              </a:rPr>
              <a:t> </a:t>
            </a:r>
            <a:r>
              <a:rPr lang="en-US" b="1" i="1" dirty="0" err="1">
                <a:solidFill>
                  <a:srgbClr val="FFFF00"/>
                </a:solidFill>
                <a:uFillTx/>
              </a:rPr>
              <a:t>sức</a:t>
            </a:r>
            <a:r>
              <a:rPr lang="en-US" b="1" i="1" dirty="0">
                <a:solidFill>
                  <a:srgbClr val="FFFF00"/>
                </a:solidFill>
                <a:uFillTx/>
              </a:rPr>
              <a:t> </a:t>
            </a:r>
            <a:r>
              <a:rPr lang="en-US" b="1" i="1" dirty="0" err="1">
                <a:solidFill>
                  <a:srgbClr val="FFFF00"/>
                </a:solidFill>
                <a:uFillTx/>
              </a:rPr>
              <a:t>bắt</a:t>
            </a:r>
            <a:r>
              <a:rPr lang="en-US" b="1" i="1" dirty="0">
                <a:solidFill>
                  <a:srgbClr val="FFFF00"/>
                </a:solidFill>
                <a:uFillTx/>
              </a:rPr>
              <a:t> </a:t>
            </a:r>
            <a:r>
              <a:rPr lang="en-US" b="1" i="1" dirty="0" err="1">
                <a:solidFill>
                  <a:srgbClr val="FFFF00"/>
                </a:solidFill>
                <a:uFillTx/>
              </a:rPr>
              <a:t>đầu</a:t>
            </a:r>
            <a:r>
              <a:rPr lang="en-US" b="1" i="1" dirty="0">
                <a:solidFill>
                  <a:srgbClr val="FFFF00"/>
                </a:solidFill>
                <a:uFillTx/>
              </a:rPr>
              <a:t> </a:t>
            </a:r>
            <a:r>
              <a:rPr lang="en-US" b="1" i="1" dirty="0" err="1">
                <a:solidFill>
                  <a:srgbClr val="FFFF00"/>
                </a:solidFill>
                <a:uFillTx/>
              </a:rPr>
              <a:t>bằng</a:t>
            </a:r>
            <a:r>
              <a:rPr lang="en-US" b="1" i="1" dirty="0">
                <a:solidFill>
                  <a:srgbClr val="FFFF00"/>
                </a:solidFill>
                <a:uFillTx/>
              </a:rPr>
              <a:t> </a:t>
            </a:r>
            <a:r>
              <a:rPr lang="en-US" b="1" i="1" dirty="0" err="1">
                <a:solidFill>
                  <a:srgbClr val="FFFF00"/>
                </a:solidFill>
                <a:uFillTx/>
              </a:rPr>
              <a:t>truyền</a:t>
            </a:r>
            <a:r>
              <a:rPr lang="en-US" b="1" i="1" dirty="0">
                <a:solidFill>
                  <a:srgbClr val="FFFF00"/>
                </a:solidFill>
                <a:uFillTx/>
              </a:rPr>
              <a:t> </a:t>
            </a:r>
            <a:r>
              <a:rPr lang="en-US" b="1" i="1" dirty="0" err="1">
                <a:solidFill>
                  <a:srgbClr val="FFFF00"/>
                </a:solidFill>
                <a:uFillTx/>
              </a:rPr>
              <a:t>dịch</a:t>
            </a:r>
            <a:r>
              <a:rPr lang="en-US" b="1" i="1" dirty="0">
                <a:solidFill>
                  <a:srgbClr val="FFFF00"/>
                </a:solidFill>
                <a:uFillTx/>
              </a:rPr>
              <a:t> bolus 2 </a:t>
            </a:r>
            <a:r>
              <a:rPr lang="en-US" b="1" i="1" dirty="0" err="1">
                <a:solidFill>
                  <a:srgbClr val="FFFF00"/>
                </a:solidFill>
                <a:uFillTx/>
              </a:rPr>
              <a:t>lít</a:t>
            </a:r>
            <a:r>
              <a:rPr lang="en-US" b="1" i="1" dirty="0">
                <a:solidFill>
                  <a:srgbClr val="FFFF00"/>
                </a:solidFill>
                <a:uFillTx/>
              </a:rPr>
              <a:t> </a:t>
            </a:r>
            <a:r>
              <a:rPr lang="en-US" b="1" i="1" dirty="0" err="1">
                <a:solidFill>
                  <a:srgbClr val="FFFF00"/>
                </a:solidFill>
                <a:uFillTx/>
              </a:rPr>
              <a:t>với</a:t>
            </a:r>
            <a:r>
              <a:rPr lang="en-US" b="1" i="1" dirty="0">
                <a:solidFill>
                  <a:srgbClr val="FFFF00"/>
                </a:solidFill>
                <a:uFillTx/>
              </a:rPr>
              <a:t> </a:t>
            </a:r>
            <a:r>
              <a:rPr lang="en-US" b="1" i="1" dirty="0" err="1">
                <a:solidFill>
                  <a:srgbClr val="FFFF00"/>
                </a:solidFill>
                <a:uFillTx/>
              </a:rPr>
              <a:t>người</a:t>
            </a:r>
            <a:r>
              <a:rPr lang="en-US" b="1" i="1" dirty="0">
                <a:solidFill>
                  <a:srgbClr val="FFFF00"/>
                </a:solidFill>
                <a:uFillTx/>
              </a:rPr>
              <a:t> </a:t>
            </a:r>
            <a:r>
              <a:rPr lang="en-US" b="1" i="1" dirty="0" err="1">
                <a:solidFill>
                  <a:srgbClr val="FFFF00"/>
                </a:solidFill>
                <a:uFillTx/>
              </a:rPr>
              <a:t>lớn</a:t>
            </a:r>
            <a:r>
              <a:rPr lang="en-US" b="1" i="1" dirty="0">
                <a:solidFill>
                  <a:srgbClr val="FFFF00"/>
                </a:solidFill>
                <a:uFillTx/>
              </a:rPr>
              <a:t> </a:t>
            </a:r>
            <a:r>
              <a:rPr lang="en-US" b="1" i="1" dirty="0" err="1">
                <a:solidFill>
                  <a:srgbClr val="FFFF00"/>
                </a:solidFill>
                <a:uFillTx/>
              </a:rPr>
              <a:t>và</a:t>
            </a:r>
            <a:r>
              <a:rPr lang="en-US" b="1" i="1" dirty="0">
                <a:solidFill>
                  <a:srgbClr val="FFFF00"/>
                </a:solidFill>
                <a:uFillTx/>
              </a:rPr>
              <a:t> 20ml/kg </a:t>
            </a:r>
            <a:r>
              <a:rPr lang="en-US" b="1" i="1" dirty="0" err="1">
                <a:solidFill>
                  <a:srgbClr val="FFFF00"/>
                </a:solidFill>
                <a:uFillTx/>
              </a:rPr>
              <a:t>với</a:t>
            </a:r>
            <a:r>
              <a:rPr lang="en-US" b="1" i="1" dirty="0">
                <a:solidFill>
                  <a:srgbClr val="FFFF00"/>
                </a:solidFill>
                <a:uFillTx/>
              </a:rPr>
              <a:t> </a:t>
            </a:r>
            <a:r>
              <a:rPr lang="en-US" b="1" i="1" dirty="0" err="1">
                <a:solidFill>
                  <a:srgbClr val="FFFF00"/>
                </a:solidFill>
                <a:uFillTx/>
              </a:rPr>
              <a:t>trẻ</a:t>
            </a:r>
            <a:r>
              <a:rPr lang="en-US" b="1" i="1" dirty="0">
                <a:solidFill>
                  <a:srgbClr val="FFFF00"/>
                </a:solidFill>
                <a:uFillTx/>
              </a:rPr>
              <a:t> </a:t>
            </a:r>
            <a:r>
              <a:rPr lang="en-US" b="1" i="1" dirty="0" err="1">
                <a:solidFill>
                  <a:srgbClr val="FFFF00"/>
                </a:solidFill>
                <a:uFillTx/>
              </a:rPr>
              <a:t>em</a:t>
            </a:r>
            <a:r>
              <a:rPr lang="en-US" b="1" i="1" dirty="0">
                <a:solidFill>
                  <a:srgbClr val="FFFF00"/>
                </a:solidFill>
                <a:uFillTx/>
              </a:rPr>
              <a:t>, </a:t>
            </a:r>
            <a:r>
              <a:rPr lang="en-US" b="1" i="1" dirty="0" err="1">
                <a:solidFill>
                  <a:srgbClr val="FFFF00"/>
                </a:solidFill>
                <a:uFillTx/>
              </a:rPr>
              <a:t>thường</a:t>
            </a:r>
            <a:r>
              <a:rPr lang="en-US" b="1" i="1" dirty="0">
                <a:solidFill>
                  <a:srgbClr val="FFFF00"/>
                </a:solidFill>
                <a:uFillTx/>
              </a:rPr>
              <a:t> </a:t>
            </a:r>
            <a:r>
              <a:rPr lang="en-US" b="1" i="1" dirty="0" err="1">
                <a:solidFill>
                  <a:srgbClr val="FFFF00"/>
                </a:solidFill>
                <a:uFillTx/>
              </a:rPr>
              <a:t>dùng</a:t>
            </a:r>
            <a:r>
              <a:rPr lang="en-US" b="1" i="1" dirty="0">
                <a:solidFill>
                  <a:srgbClr val="FFFF00"/>
                </a:solidFill>
                <a:uFillTx/>
              </a:rPr>
              <a:t> isotonic crystalloid, typically Ringer's lactate</a:t>
            </a:r>
          </a:p>
          <a:p>
            <a:r>
              <a:rPr lang="en-US" i="1" dirty="0">
                <a:uFillTx/>
              </a:rPr>
              <a:t>persistent hypotension, this is repeated once in an adult and twice in a child before red blood cells (RBCs) are administered</a:t>
            </a:r>
            <a:r>
              <a:rPr lang="en-US" dirty="0">
                <a:uFillTx/>
              </a:rPr>
              <a:t>. </a:t>
            </a:r>
          </a:p>
        </p:txBody>
      </p:sp>
      <p:sp>
        <p:nvSpPr>
          <p:cNvPr id="56324" name="Slide Number Placeholder 3"/>
          <p:cNvSpPr>
            <a:spLocks noGrp="1"/>
          </p:cNvSpPr>
          <p:nvPr>
            <p:ph type="sldNum" sz="quarter" idx="5"/>
          </p:nvPr>
        </p:nvSpPr>
        <p:spPr>
          <a:noFill/>
        </p:spPr>
        <p:txBody>
          <a:bodyPr/>
          <a:lstStyle/>
          <a:p>
            <a:fld id="{3E8BB6B6-0974-42B0-99C4-1E8FA1F47D63}" type="slidenum">
              <a:rPr lang="en-US" smtClean="0">
                <a:uFillTx/>
              </a:rPr>
              <a:pPr/>
              <a:t>19</a:t>
            </a:fld>
            <a:endParaRPr lang="en-US">
              <a:uFillTx/>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a:spLocks noGrp="1"/>
          </p:cNvSpPr>
          <p:nvPr>
            <p:ph type="body" idx="1"/>
          </p:nvPr>
        </p:nvSpPr>
        <p:spPr>
          <a:noFill/>
        </p:spPr>
        <p:txBody>
          <a:bodyPr/>
          <a:lstStyle/>
          <a:p>
            <a:r>
              <a:rPr lang="en-US" i="1" dirty="0">
                <a:uFillTx/>
              </a:rPr>
              <a:t>Theo </a:t>
            </a:r>
            <a:r>
              <a:rPr lang="en-US" i="1" dirty="0" err="1">
                <a:uFillTx/>
              </a:rPr>
              <a:t>dõi</a:t>
            </a:r>
            <a:r>
              <a:rPr lang="en-US" i="1" dirty="0">
                <a:uFillTx/>
              </a:rPr>
              <a:t> </a:t>
            </a:r>
            <a:r>
              <a:rPr lang="en-US" i="1" dirty="0" err="1">
                <a:uFillTx/>
              </a:rPr>
              <a:t>đáp</a:t>
            </a:r>
            <a:r>
              <a:rPr lang="en-US" i="1" dirty="0">
                <a:uFillTx/>
              </a:rPr>
              <a:t> </a:t>
            </a:r>
            <a:r>
              <a:rPr lang="en-US" i="1" dirty="0" err="1">
                <a:uFillTx/>
              </a:rPr>
              <a:t>ứng</a:t>
            </a:r>
            <a:r>
              <a:rPr lang="en-US" i="1" dirty="0">
                <a:uFillTx/>
              </a:rPr>
              <a:t> </a:t>
            </a:r>
            <a:r>
              <a:rPr lang="en-US" i="1" dirty="0" err="1">
                <a:uFillTx/>
              </a:rPr>
              <a:t>của</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sau</a:t>
            </a:r>
            <a:r>
              <a:rPr lang="en-US" i="1" dirty="0">
                <a:uFillTx/>
              </a:rPr>
              <a:t> </a:t>
            </a:r>
            <a:r>
              <a:rPr lang="en-US" i="1" dirty="0" err="1">
                <a:uFillTx/>
              </a:rPr>
              <a:t>truyền</a:t>
            </a:r>
            <a:r>
              <a:rPr lang="en-US" i="1" dirty="0">
                <a:uFillTx/>
              </a:rPr>
              <a:t> </a:t>
            </a:r>
            <a:r>
              <a:rPr lang="en-US" i="1" dirty="0" err="1">
                <a:uFillTx/>
              </a:rPr>
              <a:t>dịch</a:t>
            </a:r>
            <a:r>
              <a:rPr lang="en-US" i="1" dirty="0">
                <a:uFillTx/>
              </a:rPr>
              <a:t> bolus </a:t>
            </a:r>
            <a:r>
              <a:rPr lang="en-US" i="1" dirty="0" err="1">
                <a:uFillTx/>
              </a:rPr>
              <a:t>để</a:t>
            </a:r>
            <a:r>
              <a:rPr lang="en-US" i="1" dirty="0">
                <a:uFillTx/>
              </a:rPr>
              <a:t> </a:t>
            </a:r>
            <a:r>
              <a:rPr lang="en-US" i="1" dirty="0" err="1">
                <a:uFillTx/>
              </a:rPr>
              <a:t>chia</a:t>
            </a:r>
            <a:r>
              <a:rPr lang="en-US" i="1" dirty="0">
                <a:uFillTx/>
              </a:rPr>
              <a:t> </a:t>
            </a:r>
            <a:r>
              <a:rPr lang="en-US" i="1" dirty="0" err="1">
                <a:uFillTx/>
              </a:rPr>
              <a:t>thành</a:t>
            </a:r>
            <a:r>
              <a:rPr lang="en-US" i="1" dirty="0">
                <a:uFillTx/>
              </a:rPr>
              <a:t> 3 </a:t>
            </a:r>
            <a:r>
              <a:rPr lang="en-US" i="1" dirty="0" err="1">
                <a:uFillTx/>
              </a:rPr>
              <a:t>lọai</a:t>
            </a:r>
            <a:r>
              <a:rPr lang="en-US" i="1" dirty="0">
                <a:uFillTx/>
              </a:rPr>
              <a:t> responders, transient responders, and </a:t>
            </a:r>
            <a:r>
              <a:rPr lang="en-US" i="1" dirty="0" err="1">
                <a:uFillTx/>
              </a:rPr>
              <a:t>nonresponders</a:t>
            </a:r>
            <a:r>
              <a:rPr lang="en-US" i="1" dirty="0">
                <a:uFillTx/>
              </a:rPr>
              <a:t>.</a:t>
            </a:r>
            <a:endParaRPr lang="en-US" dirty="0">
              <a:uFillTx/>
            </a:endParaRPr>
          </a:p>
          <a:p>
            <a:r>
              <a:rPr lang="en-US" i="1" dirty="0">
                <a:uFillTx/>
              </a:rPr>
              <a:t>Responder </a:t>
            </a:r>
            <a:r>
              <a:rPr lang="en-US" i="1" dirty="0" err="1">
                <a:uFillTx/>
              </a:rPr>
              <a:t>là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sau</a:t>
            </a:r>
            <a:r>
              <a:rPr lang="en-US" i="1" dirty="0">
                <a:uFillTx/>
              </a:rPr>
              <a:t> </a:t>
            </a:r>
            <a:r>
              <a:rPr lang="en-US" i="1" dirty="0" err="1">
                <a:uFillTx/>
              </a:rPr>
              <a:t>truyền</a:t>
            </a:r>
            <a:r>
              <a:rPr lang="en-US" i="1" dirty="0">
                <a:uFillTx/>
              </a:rPr>
              <a:t> </a:t>
            </a:r>
            <a:r>
              <a:rPr lang="en-US" i="1" dirty="0" err="1">
                <a:uFillTx/>
              </a:rPr>
              <a:t>dịch</a:t>
            </a:r>
            <a:r>
              <a:rPr lang="en-US" i="1" dirty="0">
                <a:uFillTx/>
              </a:rPr>
              <a:t> </a:t>
            </a:r>
            <a:r>
              <a:rPr lang="en-US" i="1" dirty="0" err="1">
                <a:uFillTx/>
              </a:rPr>
              <a:t>có</a:t>
            </a:r>
            <a:r>
              <a:rPr lang="en-US" i="1" dirty="0">
                <a:uFillTx/>
              </a:rPr>
              <a:t> </a:t>
            </a:r>
            <a:r>
              <a:rPr lang="en-US" i="1" dirty="0" err="1">
                <a:uFillTx/>
              </a:rPr>
              <a:t>sinh</a:t>
            </a:r>
            <a:r>
              <a:rPr lang="en-US" i="1" dirty="0">
                <a:uFillTx/>
              </a:rPr>
              <a:t> </a:t>
            </a:r>
            <a:r>
              <a:rPr lang="en-US" i="1" dirty="0" err="1">
                <a:uFillTx/>
              </a:rPr>
              <a:t>hiệu</a:t>
            </a:r>
            <a:r>
              <a:rPr lang="en-US" i="1" dirty="0">
                <a:uFillTx/>
              </a:rPr>
              <a:t> </a:t>
            </a:r>
            <a:r>
              <a:rPr lang="en-US" i="1" dirty="0" err="1">
                <a:uFillTx/>
              </a:rPr>
              <a:t>trở</a:t>
            </a:r>
            <a:r>
              <a:rPr lang="en-US" i="1" dirty="0">
                <a:uFillTx/>
              </a:rPr>
              <a:t> </a:t>
            </a:r>
            <a:r>
              <a:rPr lang="en-US" i="1" dirty="0" err="1">
                <a:uFillTx/>
              </a:rPr>
              <a:t>lại</a:t>
            </a:r>
            <a:r>
              <a:rPr lang="en-US" i="1" dirty="0">
                <a:uFillTx/>
              </a:rPr>
              <a:t> </a:t>
            </a:r>
            <a:r>
              <a:rPr lang="en-US" i="1" dirty="0" err="1">
                <a:uFillTx/>
              </a:rPr>
              <a:t>bình</a:t>
            </a:r>
            <a:r>
              <a:rPr lang="en-US" i="1" dirty="0">
                <a:uFillTx/>
              </a:rPr>
              <a:t> </a:t>
            </a:r>
            <a:r>
              <a:rPr lang="en-US" i="1" dirty="0" err="1">
                <a:uFillTx/>
              </a:rPr>
              <a:t>thường</a:t>
            </a:r>
            <a:r>
              <a:rPr lang="en-US" i="1" dirty="0">
                <a:uFillTx/>
              </a:rPr>
              <a:t>, tri </a:t>
            </a:r>
            <a:r>
              <a:rPr lang="en-US" i="1" dirty="0" err="1">
                <a:uFillTx/>
              </a:rPr>
              <a:t>giác</a:t>
            </a:r>
            <a:r>
              <a:rPr lang="en-US" i="1" dirty="0">
                <a:uFillTx/>
              </a:rPr>
              <a:t> </a:t>
            </a:r>
            <a:r>
              <a:rPr lang="en-US" i="1" dirty="0" err="1">
                <a:uFillTx/>
              </a:rPr>
              <a:t>hồi</a:t>
            </a:r>
            <a:r>
              <a:rPr lang="en-US" i="1" dirty="0">
                <a:uFillTx/>
              </a:rPr>
              <a:t> </a:t>
            </a:r>
            <a:r>
              <a:rPr lang="en-US" i="1" dirty="0" err="1">
                <a:uFillTx/>
              </a:rPr>
              <a:t>phục</a:t>
            </a:r>
            <a:r>
              <a:rPr lang="en-US" i="1" dirty="0">
                <a:uFillTx/>
              </a:rPr>
              <a:t>, chi </a:t>
            </a:r>
            <a:r>
              <a:rPr lang="en-US" i="1" dirty="0" err="1">
                <a:uFillTx/>
              </a:rPr>
              <a:t>ấm</a:t>
            </a:r>
            <a:r>
              <a:rPr lang="en-US" i="1" dirty="0">
                <a:uFillTx/>
              </a:rPr>
              <a:t>, </a:t>
            </a:r>
            <a:r>
              <a:rPr lang="en-US" i="1" dirty="0" err="1">
                <a:uFillTx/>
              </a:rPr>
              <a:t>nước</a:t>
            </a:r>
            <a:r>
              <a:rPr lang="en-US" i="1" dirty="0">
                <a:uFillTx/>
              </a:rPr>
              <a:t> </a:t>
            </a:r>
            <a:r>
              <a:rPr lang="en-US" i="1" dirty="0" err="1">
                <a:uFillTx/>
              </a:rPr>
              <a:t>tiểu</a:t>
            </a:r>
            <a:r>
              <a:rPr lang="en-US" i="1" dirty="0">
                <a:uFillTx/>
              </a:rPr>
              <a:t> </a:t>
            </a:r>
            <a:r>
              <a:rPr lang="en-US" i="1" dirty="0" err="1">
                <a:uFillTx/>
              </a:rPr>
              <a:t>bình</a:t>
            </a:r>
            <a:r>
              <a:rPr lang="en-US" i="1" dirty="0">
                <a:uFillTx/>
              </a:rPr>
              <a:t> </a:t>
            </a:r>
            <a:r>
              <a:rPr lang="en-US" i="1" dirty="0" err="1">
                <a:uFillTx/>
              </a:rPr>
              <a:t>thường</a:t>
            </a:r>
            <a:r>
              <a:rPr lang="en-US" i="1" dirty="0">
                <a:uFillTx/>
              </a:rPr>
              <a:t>, </a:t>
            </a:r>
            <a:r>
              <a:rPr lang="en-US" i="1" dirty="0" err="1">
                <a:uFillTx/>
              </a:rPr>
              <a:t>và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nhóm</a:t>
            </a:r>
            <a:r>
              <a:rPr lang="en-US" i="1" dirty="0">
                <a:uFillTx/>
              </a:rPr>
              <a:t> </a:t>
            </a:r>
            <a:r>
              <a:rPr lang="en-US" i="1" dirty="0" err="1">
                <a:uFillTx/>
              </a:rPr>
              <a:t>này</a:t>
            </a:r>
            <a:r>
              <a:rPr lang="en-US" i="1" dirty="0">
                <a:uFillTx/>
              </a:rPr>
              <a:t> </a:t>
            </a:r>
            <a:r>
              <a:rPr lang="en-US" i="1" dirty="0" err="1">
                <a:uFillTx/>
              </a:rPr>
              <a:t>không</a:t>
            </a:r>
            <a:r>
              <a:rPr lang="en-US" i="1" dirty="0">
                <a:uFillTx/>
              </a:rPr>
              <a:t> </a:t>
            </a:r>
            <a:r>
              <a:rPr lang="en-US" i="1" dirty="0" err="1">
                <a:uFillTx/>
              </a:rPr>
              <a:t>thể</a:t>
            </a:r>
            <a:r>
              <a:rPr lang="en-US" i="1" dirty="0">
                <a:uFillTx/>
              </a:rPr>
              <a:t> </a:t>
            </a:r>
            <a:r>
              <a:rPr lang="en-US" i="1" dirty="0" err="1">
                <a:uFillTx/>
              </a:rPr>
              <a:t>có</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tiếp</a:t>
            </a:r>
            <a:r>
              <a:rPr lang="en-US" i="1" dirty="0">
                <a:uFillTx/>
              </a:rPr>
              <a:t> </a:t>
            </a:r>
            <a:r>
              <a:rPr lang="en-US" i="1" dirty="0" err="1">
                <a:uFillTx/>
              </a:rPr>
              <a:t>diễn</a:t>
            </a:r>
            <a:r>
              <a:rPr lang="en-US" i="1" dirty="0">
                <a:uFillTx/>
              </a:rPr>
              <a:t> </a:t>
            </a:r>
            <a:r>
              <a:rPr lang="en-US" i="1" dirty="0" err="1">
                <a:uFillTx/>
              </a:rPr>
              <a:t>đáng</a:t>
            </a:r>
            <a:r>
              <a:rPr lang="en-US" i="1" dirty="0">
                <a:uFillTx/>
              </a:rPr>
              <a:t> </a:t>
            </a:r>
            <a:r>
              <a:rPr lang="en-US" i="1" dirty="0" err="1">
                <a:uFillTx/>
              </a:rPr>
              <a:t>kể</a:t>
            </a:r>
            <a:r>
              <a:rPr lang="en-US" i="1" dirty="0">
                <a:uFillTx/>
              </a:rPr>
              <a:t>, </a:t>
            </a:r>
            <a:r>
              <a:rPr lang="en-US" i="1" dirty="0" err="1">
                <a:uFillTx/>
              </a:rPr>
              <a:t>và</a:t>
            </a:r>
            <a:r>
              <a:rPr lang="en-US" i="1" dirty="0">
                <a:uFillTx/>
              </a:rPr>
              <a:t> </a:t>
            </a:r>
            <a:r>
              <a:rPr lang="en-US" i="1" dirty="0" err="1">
                <a:uFillTx/>
              </a:rPr>
              <a:t>chẩn</a:t>
            </a:r>
            <a:r>
              <a:rPr lang="en-US" i="1" dirty="0">
                <a:uFillTx/>
              </a:rPr>
              <a:t> </a:t>
            </a:r>
            <a:r>
              <a:rPr lang="en-US" i="1" dirty="0" err="1">
                <a:uFillTx/>
              </a:rPr>
              <a:t>đóan</a:t>
            </a:r>
            <a:r>
              <a:rPr lang="en-US" i="1" dirty="0">
                <a:uFillTx/>
              </a:rPr>
              <a:t> </a:t>
            </a:r>
            <a:r>
              <a:rPr lang="en-US" i="1" dirty="0" err="1">
                <a:uFillTx/>
              </a:rPr>
              <a:t>nguyên</a:t>
            </a:r>
            <a:r>
              <a:rPr lang="en-US" i="1" dirty="0">
                <a:uFillTx/>
              </a:rPr>
              <a:t> </a:t>
            </a:r>
            <a:r>
              <a:rPr lang="en-US" i="1" dirty="0" err="1">
                <a:uFillTx/>
              </a:rPr>
              <a:t>nhân</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từ</a:t>
            </a:r>
            <a:r>
              <a:rPr lang="en-US" i="1" dirty="0">
                <a:uFillTx/>
              </a:rPr>
              <a:t> </a:t>
            </a:r>
            <a:r>
              <a:rPr lang="en-US" i="1" dirty="0" err="1">
                <a:uFillTx/>
              </a:rPr>
              <a:t>từ</a:t>
            </a:r>
            <a:r>
              <a:rPr lang="en-US" i="1" dirty="0">
                <a:uFillTx/>
              </a:rPr>
              <a:t> </a:t>
            </a:r>
            <a:r>
              <a:rPr lang="en-US" i="1" dirty="0" err="1">
                <a:uFillTx/>
              </a:rPr>
              <a:t>tính</a:t>
            </a:r>
            <a:r>
              <a:rPr lang="en-US" i="1" dirty="0">
                <a:uFillTx/>
              </a:rPr>
              <a:t>.  </a:t>
            </a:r>
            <a:endParaRPr lang="en-US" dirty="0">
              <a:uFillTx/>
            </a:endParaRPr>
          </a:p>
          <a:p>
            <a:r>
              <a:rPr lang="en-US" i="1" dirty="0" err="1">
                <a:uFillTx/>
              </a:rPr>
              <a:t>Nonresponder</a:t>
            </a:r>
            <a:r>
              <a:rPr lang="en-US" i="1" dirty="0">
                <a:uFillTx/>
              </a:rPr>
              <a:t> </a:t>
            </a:r>
            <a:r>
              <a:rPr lang="en-US" i="1" dirty="0" err="1">
                <a:uFillTx/>
              </a:rPr>
              <a:t>là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bị</a:t>
            </a:r>
            <a:r>
              <a:rPr lang="en-US" i="1" dirty="0">
                <a:uFillTx/>
              </a:rPr>
              <a:t> </a:t>
            </a:r>
            <a:r>
              <a:rPr lang="en-US" i="1" dirty="0" err="1">
                <a:uFillTx/>
              </a:rPr>
              <a:t>huyết</a:t>
            </a:r>
            <a:r>
              <a:rPr lang="en-US" i="1" dirty="0">
                <a:uFillTx/>
              </a:rPr>
              <a:t> </a:t>
            </a:r>
            <a:r>
              <a:rPr lang="en-US" b="1" i="0" dirty="0" err="1">
                <a:uFillTx/>
              </a:rPr>
              <a:t>áp</a:t>
            </a:r>
            <a:r>
              <a:rPr lang="en-US" b="1" i="0" dirty="0">
                <a:uFillTx/>
              </a:rPr>
              <a:t> </a:t>
            </a:r>
            <a:r>
              <a:rPr lang="en-US" b="1" i="0" dirty="0" err="1">
                <a:uFillTx/>
              </a:rPr>
              <a:t>thấp</a:t>
            </a:r>
            <a:r>
              <a:rPr lang="en-US" b="1" i="0" dirty="0">
                <a:uFillTx/>
              </a:rPr>
              <a:t> persistent </a:t>
            </a:r>
            <a:r>
              <a:rPr lang="en-US" b="1" i="0" dirty="0" err="1">
                <a:uFillTx/>
              </a:rPr>
              <a:t>dù</a:t>
            </a:r>
            <a:r>
              <a:rPr lang="en-US" b="1" i="0" dirty="0">
                <a:uFillTx/>
              </a:rPr>
              <a:t> </a:t>
            </a:r>
            <a:r>
              <a:rPr lang="en-US" b="1" i="0" dirty="0" err="1">
                <a:uFillTx/>
              </a:rPr>
              <a:t>hồi</a:t>
            </a:r>
            <a:r>
              <a:rPr lang="en-US" b="1" i="0" dirty="0">
                <a:uFillTx/>
              </a:rPr>
              <a:t> </a:t>
            </a:r>
            <a:r>
              <a:rPr lang="en-US" b="1" i="0" dirty="0" err="1">
                <a:uFillTx/>
              </a:rPr>
              <a:t>sức</a:t>
            </a:r>
            <a:r>
              <a:rPr lang="en-US" b="1" i="0" dirty="0">
                <a:uFillTx/>
              </a:rPr>
              <a:t> </a:t>
            </a:r>
            <a:r>
              <a:rPr lang="en-US" b="1" i="0" dirty="0" err="1">
                <a:uFillTx/>
              </a:rPr>
              <a:t>tích</a:t>
            </a:r>
            <a:r>
              <a:rPr lang="en-US" b="1" i="0" dirty="0">
                <a:uFillTx/>
              </a:rPr>
              <a:t> </a:t>
            </a:r>
            <a:r>
              <a:rPr lang="en-US" b="1" i="0" dirty="0" err="1">
                <a:uFillTx/>
              </a:rPr>
              <a:t>cực</a:t>
            </a:r>
            <a:r>
              <a:rPr lang="en-US" b="1" i="0" dirty="0">
                <a:uFillTx/>
              </a:rPr>
              <a:t>, </a:t>
            </a:r>
            <a:r>
              <a:rPr lang="en-US" b="1" i="0" dirty="0" err="1">
                <a:uFillTx/>
              </a:rPr>
              <a:t>cần</a:t>
            </a:r>
            <a:r>
              <a:rPr lang="en-US" b="1" i="0" dirty="0">
                <a:uFillTx/>
              </a:rPr>
              <a:t> </a:t>
            </a:r>
            <a:r>
              <a:rPr lang="en-US" b="1" i="0" dirty="0" err="1">
                <a:uFillTx/>
              </a:rPr>
              <a:t>xác</a:t>
            </a:r>
            <a:r>
              <a:rPr lang="en-US" b="1" i="0" dirty="0">
                <a:uFillTx/>
              </a:rPr>
              <a:t> </a:t>
            </a:r>
            <a:r>
              <a:rPr lang="en-US" b="1" i="0" dirty="0" err="1">
                <a:uFillTx/>
              </a:rPr>
              <a:t>định</a:t>
            </a:r>
            <a:r>
              <a:rPr lang="en-US" b="1" i="0" dirty="0">
                <a:uFillTx/>
              </a:rPr>
              <a:t> </a:t>
            </a:r>
            <a:r>
              <a:rPr lang="en-US" b="1" i="0" dirty="0" err="1">
                <a:uFillTx/>
              </a:rPr>
              <a:t>ngay</a:t>
            </a:r>
            <a:r>
              <a:rPr lang="en-US" b="1" i="0" dirty="0">
                <a:uFillTx/>
              </a:rPr>
              <a:t> </a:t>
            </a:r>
            <a:r>
              <a:rPr lang="en-US" b="1" i="0" dirty="0" err="1">
                <a:uFillTx/>
              </a:rPr>
              <a:t>nguyên</a:t>
            </a:r>
            <a:r>
              <a:rPr lang="en-US" b="1" i="0" baseline="0" dirty="0">
                <a:uFillTx/>
              </a:rPr>
              <a:t> </a:t>
            </a:r>
            <a:r>
              <a:rPr lang="en-US" b="1" i="0" baseline="0" dirty="0" err="1">
                <a:uFillTx/>
              </a:rPr>
              <a:t>nhân</a:t>
            </a:r>
            <a:r>
              <a:rPr lang="en-US" b="1" i="0" baseline="0" dirty="0">
                <a:uFillTx/>
              </a:rPr>
              <a:t> </a:t>
            </a:r>
            <a:r>
              <a:rPr lang="en-US" b="1" i="0" baseline="0" dirty="0" err="1">
                <a:uFillTx/>
              </a:rPr>
              <a:t>tụt</a:t>
            </a:r>
            <a:r>
              <a:rPr lang="en-US" b="1" i="0" baseline="0" dirty="0">
                <a:uFillTx/>
              </a:rPr>
              <a:t> HA</a:t>
            </a:r>
            <a:r>
              <a:rPr lang="en-US" b="1" i="0" dirty="0">
                <a:uFillTx/>
              </a:rPr>
              <a:t> </a:t>
            </a:r>
            <a:r>
              <a:rPr lang="en-US" b="1" i="0" dirty="0" err="1">
                <a:uFillTx/>
              </a:rPr>
              <a:t>và</a:t>
            </a:r>
            <a:r>
              <a:rPr lang="en-US" b="1" i="0" dirty="0">
                <a:uFillTx/>
              </a:rPr>
              <a:t> </a:t>
            </a:r>
            <a:r>
              <a:rPr lang="en-US" b="1" i="0" dirty="0" err="1">
                <a:uFillTx/>
              </a:rPr>
              <a:t>xử</a:t>
            </a:r>
            <a:r>
              <a:rPr lang="en-US" b="1" i="0" dirty="0">
                <a:uFillTx/>
              </a:rPr>
              <a:t> </a:t>
            </a:r>
            <a:r>
              <a:rPr lang="en-US" b="1" i="0" dirty="0" err="1">
                <a:uFillTx/>
              </a:rPr>
              <a:t>trí</a:t>
            </a:r>
            <a:r>
              <a:rPr lang="en-US" b="1" i="0" dirty="0">
                <a:uFillTx/>
              </a:rPr>
              <a:t> </a:t>
            </a:r>
            <a:r>
              <a:rPr lang="en-US" b="1" i="0" dirty="0" err="1">
                <a:uFillTx/>
              </a:rPr>
              <a:t>triệt</a:t>
            </a:r>
            <a:r>
              <a:rPr lang="en-US" b="1" i="0" dirty="0">
                <a:uFillTx/>
              </a:rPr>
              <a:t> </a:t>
            </a:r>
            <a:r>
              <a:rPr lang="en-US" b="1" i="0" dirty="0" err="1">
                <a:uFillTx/>
              </a:rPr>
              <a:t>để</a:t>
            </a:r>
            <a:r>
              <a:rPr lang="en-US" b="1" i="0" dirty="0">
                <a:uFillTx/>
              </a:rPr>
              <a:t> </a:t>
            </a:r>
            <a:r>
              <a:rPr lang="en-US" b="1" i="0" dirty="0" err="1">
                <a:uFillTx/>
              </a:rPr>
              <a:t>vì</a:t>
            </a:r>
            <a:r>
              <a:rPr lang="en-US" b="1" i="0" dirty="0">
                <a:uFillTx/>
              </a:rPr>
              <a:t> </a:t>
            </a:r>
            <a:r>
              <a:rPr lang="en-US" b="1" i="0" dirty="0" err="1">
                <a:uFillTx/>
              </a:rPr>
              <a:t>bệnh</a:t>
            </a:r>
            <a:r>
              <a:rPr lang="en-US" b="1" i="0" dirty="0">
                <a:uFillTx/>
              </a:rPr>
              <a:t> </a:t>
            </a:r>
            <a:r>
              <a:rPr lang="en-US" b="1" i="0" dirty="0" err="1">
                <a:uFillTx/>
              </a:rPr>
              <a:t>nhân</a:t>
            </a:r>
            <a:r>
              <a:rPr lang="en-US" b="1" i="0" dirty="0">
                <a:uFillTx/>
              </a:rPr>
              <a:t> </a:t>
            </a:r>
            <a:r>
              <a:rPr lang="en-US" b="1" i="0" dirty="0" err="1">
                <a:uFillTx/>
              </a:rPr>
              <a:t>có</a:t>
            </a:r>
            <a:r>
              <a:rPr lang="en-US" b="1" i="0" dirty="0">
                <a:uFillTx/>
              </a:rPr>
              <a:t> </a:t>
            </a:r>
            <a:r>
              <a:rPr lang="en-US" b="1" i="0" dirty="0" err="1">
                <a:uFillTx/>
              </a:rPr>
              <a:t>thể</a:t>
            </a:r>
            <a:r>
              <a:rPr lang="en-US" b="1" i="0" dirty="0">
                <a:uFillTx/>
              </a:rPr>
              <a:t> </a:t>
            </a:r>
            <a:r>
              <a:rPr lang="en-US" b="1" i="0" dirty="0" err="1">
                <a:uFillTx/>
              </a:rPr>
              <a:t>tử</a:t>
            </a:r>
            <a:r>
              <a:rPr lang="en-US" b="1" i="0" dirty="0">
                <a:uFillTx/>
              </a:rPr>
              <a:t> </a:t>
            </a:r>
            <a:r>
              <a:rPr lang="en-US" b="1" i="0" dirty="0" err="1">
                <a:uFillTx/>
              </a:rPr>
              <a:t>vong</a:t>
            </a:r>
            <a:r>
              <a:rPr lang="en-US" b="1" i="0" dirty="0">
                <a:uFillTx/>
              </a:rPr>
              <a:t>.</a:t>
            </a:r>
          </a:p>
          <a:p>
            <a:r>
              <a:rPr lang="en-US" i="1" dirty="0">
                <a:uFillTx/>
              </a:rPr>
              <a:t>Transient responder </a:t>
            </a:r>
            <a:r>
              <a:rPr lang="en-US" i="1" dirty="0" err="1">
                <a:uFillTx/>
              </a:rPr>
              <a:t>là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tăng</a:t>
            </a:r>
            <a:r>
              <a:rPr lang="en-US" i="1" dirty="0">
                <a:uFillTx/>
              </a:rPr>
              <a:t> </a:t>
            </a:r>
            <a:r>
              <a:rPr lang="en-US" i="1" dirty="0" err="1">
                <a:uFillTx/>
              </a:rPr>
              <a:t>khi</a:t>
            </a:r>
            <a:r>
              <a:rPr lang="en-US" i="1" dirty="0">
                <a:uFillTx/>
              </a:rPr>
              <a:t> </a:t>
            </a:r>
            <a:r>
              <a:rPr lang="en-US" i="1" dirty="0" err="1">
                <a:uFillTx/>
              </a:rPr>
              <a:t>truyền</a:t>
            </a:r>
            <a:r>
              <a:rPr lang="en-US" i="1" dirty="0">
                <a:uFillTx/>
              </a:rPr>
              <a:t> </a:t>
            </a:r>
            <a:r>
              <a:rPr lang="en-US" i="1" dirty="0" err="1">
                <a:uFillTx/>
              </a:rPr>
              <a:t>dịch</a:t>
            </a:r>
            <a:r>
              <a:rPr lang="en-US" i="1" dirty="0">
                <a:uFillTx/>
              </a:rPr>
              <a:t> </a:t>
            </a:r>
            <a:r>
              <a:rPr lang="en-US" i="1" dirty="0" err="1">
                <a:uFillTx/>
              </a:rPr>
              <a:t>rồi</a:t>
            </a:r>
            <a:r>
              <a:rPr lang="en-US" i="1" dirty="0">
                <a:uFillTx/>
              </a:rPr>
              <a:t> </a:t>
            </a:r>
            <a:r>
              <a:rPr lang="en-US" i="1" dirty="0" err="1">
                <a:uFillTx/>
              </a:rPr>
              <a:t>sau</a:t>
            </a:r>
            <a:r>
              <a:rPr lang="en-US" i="1" dirty="0">
                <a:uFillTx/>
              </a:rPr>
              <a:t> </a:t>
            </a:r>
            <a:r>
              <a:rPr lang="en-US" i="1" dirty="0" err="1">
                <a:uFillTx/>
              </a:rPr>
              <a:t>đó</a:t>
            </a:r>
            <a:r>
              <a:rPr lang="en-US" i="1" dirty="0">
                <a:uFillTx/>
              </a:rPr>
              <a:t> </a:t>
            </a:r>
            <a:r>
              <a:rPr lang="en-US" i="1" dirty="0" err="1">
                <a:uFillTx/>
              </a:rPr>
              <a:t>lại</a:t>
            </a:r>
            <a:r>
              <a:rPr lang="en-US" i="1" dirty="0">
                <a:uFillTx/>
              </a:rPr>
              <a:t> </a:t>
            </a:r>
            <a:r>
              <a:rPr lang="en-US" i="1" dirty="0" err="1">
                <a:uFillTx/>
              </a:rPr>
              <a:t>tuột</a:t>
            </a:r>
            <a:r>
              <a:rPr lang="en-US" i="1" dirty="0">
                <a:uFillTx/>
              </a:rPr>
              <a:t>. </a:t>
            </a:r>
            <a:r>
              <a:rPr lang="en-US" i="1" dirty="0" err="1">
                <a:uFillTx/>
              </a:rPr>
              <a:t>Nhóm</a:t>
            </a:r>
            <a:r>
              <a:rPr lang="en-US" i="1" dirty="0">
                <a:uFillTx/>
              </a:rPr>
              <a:t> </a:t>
            </a:r>
            <a:r>
              <a:rPr lang="en-US" i="1" dirty="0" err="1">
                <a:uFillTx/>
              </a:rPr>
              <a:t>bệnh</a:t>
            </a:r>
            <a:r>
              <a:rPr lang="en-US" i="1" dirty="0">
                <a:uFillTx/>
              </a:rPr>
              <a:t> </a:t>
            </a:r>
            <a:r>
              <a:rPr lang="en-US" i="1" dirty="0" err="1">
                <a:uFillTx/>
              </a:rPr>
              <a:t>này</a:t>
            </a:r>
            <a:r>
              <a:rPr lang="en-US" i="1" dirty="0">
                <a:uFillTx/>
              </a:rPr>
              <a:t> </a:t>
            </a:r>
            <a:r>
              <a:rPr lang="en-US" i="1" dirty="0" err="1">
                <a:uFillTx/>
              </a:rPr>
              <a:t>khó</a:t>
            </a:r>
            <a:r>
              <a:rPr lang="en-US" i="1" dirty="0">
                <a:uFillTx/>
              </a:rPr>
              <a:t> </a:t>
            </a:r>
            <a:r>
              <a:rPr lang="en-US" i="1" dirty="0" err="1">
                <a:uFillTx/>
              </a:rPr>
              <a:t>phân</a:t>
            </a:r>
            <a:r>
              <a:rPr lang="en-US" i="1" dirty="0">
                <a:uFillTx/>
              </a:rPr>
              <a:t> </a:t>
            </a:r>
            <a:r>
              <a:rPr lang="en-US" i="1" dirty="0" err="1">
                <a:uFillTx/>
              </a:rPr>
              <a:t>lọai</a:t>
            </a:r>
            <a:r>
              <a:rPr lang="en-US" i="1" dirty="0">
                <a:uFillTx/>
              </a:rPr>
              <a:t> </a:t>
            </a:r>
            <a:r>
              <a:rPr lang="en-US" i="1" dirty="0" err="1">
                <a:uFillTx/>
              </a:rPr>
              <a:t>để</a:t>
            </a:r>
            <a:r>
              <a:rPr lang="en-US" i="1" dirty="0">
                <a:uFillTx/>
              </a:rPr>
              <a:t> </a:t>
            </a:r>
            <a:r>
              <a:rPr lang="en-US" i="1" dirty="0" err="1">
                <a:uFillTx/>
              </a:rPr>
              <a:t>xử</a:t>
            </a:r>
            <a:r>
              <a:rPr lang="en-US" i="1" dirty="0">
                <a:uFillTx/>
              </a:rPr>
              <a:t> </a:t>
            </a:r>
            <a:r>
              <a:rPr lang="en-US" i="1" dirty="0" err="1">
                <a:uFillTx/>
              </a:rPr>
              <a:t>trí</a:t>
            </a:r>
            <a:r>
              <a:rPr lang="en-US" i="1" dirty="0">
                <a:uFillTx/>
              </a:rPr>
              <a:t> </a:t>
            </a:r>
            <a:r>
              <a:rPr lang="en-US" i="1" dirty="0" err="1">
                <a:uFillTx/>
              </a:rPr>
              <a:t>triệt</a:t>
            </a:r>
            <a:r>
              <a:rPr lang="en-US" i="1" dirty="0">
                <a:uFillTx/>
              </a:rPr>
              <a:t> </a:t>
            </a:r>
            <a:r>
              <a:rPr lang="en-US" i="1" dirty="0" err="1">
                <a:uFillTx/>
              </a:rPr>
              <a:t>để</a:t>
            </a:r>
            <a:r>
              <a:rPr lang="en-US" i="1" dirty="0">
                <a:uFillTx/>
              </a:rPr>
              <a:t>. </a:t>
            </a:r>
            <a:r>
              <a:rPr lang="en-US" i="1" dirty="0">
                <a:uFillTx/>
                <a:sym typeface="Wingdings" pitchFamily="2" charset="2"/>
              </a:rPr>
              <a:t> secondary survey</a:t>
            </a:r>
            <a:endParaRPr lang="en-US" dirty="0">
              <a:uFillTx/>
            </a:endParaRPr>
          </a:p>
          <a:p>
            <a:endParaRPr lang="en-US" dirty="0">
              <a:uFillTx/>
            </a:endParaRPr>
          </a:p>
        </p:txBody>
      </p:sp>
      <p:sp>
        <p:nvSpPr>
          <p:cNvPr id="68612" name="Slide Number Placeholder 3"/>
          <p:cNvSpPr>
            <a:spLocks noGrp="1"/>
          </p:cNvSpPr>
          <p:nvPr>
            <p:ph type="sldNum" sz="quarter" idx="5"/>
          </p:nvPr>
        </p:nvSpPr>
        <p:spPr>
          <a:noFill/>
        </p:spPr>
        <p:txBody>
          <a:bodyPr/>
          <a:lstStyle/>
          <a:p>
            <a:fld id="{69756788-9589-4E28-9923-31EA15F1C76C}" type="slidenum">
              <a:rPr lang="en-US" smtClean="0">
                <a:uFillTx/>
              </a:rPr>
              <a:pPr/>
              <a:t>20</a:t>
            </a:fld>
            <a:endParaRPr lang="en-US">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6E939BAC-512B-484F-B90F-55C3471A662C}" type="slidenum">
              <a:rPr lang="en-US" smtClean="0">
                <a:uFillTx/>
              </a:rPr>
              <a:pPr/>
              <a:t>2</a:t>
            </a:fld>
            <a:endParaRPr lang="en-US">
              <a:uFillTx/>
            </a:endParaRPr>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p:spPr>
        <p:txBody>
          <a:bodyPr/>
          <a:lstStyle/>
          <a:p>
            <a:pPr eaLnBrk="1" hangingPunct="1"/>
            <a:r>
              <a:rPr lang="en-US">
                <a:uFillTx/>
              </a:rPr>
              <a:t>Trauma is defined as cellular disruption caused by an exchange with environmental energy that is beyond the body’s resilience</a:t>
            </a:r>
          </a:p>
          <a:p>
            <a:pPr eaLnBrk="1" hangingPunct="1"/>
            <a:r>
              <a:rPr lang="en-US">
                <a:uFillTx/>
              </a:rPr>
              <a:t>Mỹ: Tử vong hàng trăm ngàn ca/năm, số nhập viên hàng chục triệu ca/năm</a:t>
            </a:r>
          </a:p>
          <a:p>
            <a:pPr eaLnBrk="1" hangingPunct="1"/>
            <a:r>
              <a:rPr lang="en-US">
                <a:uFillTx/>
              </a:rPr>
              <a:t>       2004 tiêu tốn # 117 tỉ đô/năm liên quan đến chấn thương</a:t>
            </a:r>
          </a:p>
          <a:p>
            <a:pPr eaLnBrk="1" hangingPunct="1"/>
            <a:r>
              <a:rPr lang="en-US">
                <a:uFillTx/>
              </a:rPr>
              <a:t>ACSCT= American College of Surgeons Committee on Trauma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p:spPr>
        <p:txBody>
          <a:bodyPr/>
          <a:lstStyle/>
          <a:p>
            <a:r>
              <a:rPr lang="en-US" i="1" dirty="0">
                <a:uFillTx/>
              </a:rPr>
              <a:t>BN </a:t>
            </a:r>
            <a:r>
              <a:rPr lang="en-US" i="1" dirty="0" err="1">
                <a:uFillTx/>
              </a:rPr>
              <a:t>đa</a:t>
            </a:r>
            <a:r>
              <a:rPr lang="en-US" i="1" dirty="0">
                <a:uFillTx/>
              </a:rPr>
              <a:t> </a:t>
            </a:r>
            <a:r>
              <a:rPr lang="en-US" i="1" dirty="0" err="1">
                <a:uFillTx/>
              </a:rPr>
              <a:t>thương</a:t>
            </a:r>
            <a:r>
              <a:rPr lang="en-US" i="1" dirty="0">
                <a:uFillTx/>
              </a:rPr>
              <a:t> </a:t>
            </a:r>
            <a:r>
              <a:rPr lang="en-US" i="1" dirty="0" err="1">
                <a:uFillTx/>
              </a:rPr>
              <a:t>cần</a:t>
            </a:r>
            <a:r>
              <a:rPr lang="en-US" i="1" dirty="0">
                <a:uFillTx/>
              </a:rPr>
              <a:t> </a:t>
            </a:r>
            <a:r>
              <a:rPr lang="en-US" i="1" dirty="0" err="1">
                <a:uFillTx/>
              </a:rPr>
              <a:t>có</a:t>
            </a:r>
            <a:r>
              <a:rPr lang="en-US" i="1" dirty="0">
                <a:uFillTx/>
              </a:rPr>
              <a:t> 3 critical tools </a:t>
            </a:r>
            <a:r>
              <a:rPr lang="en-US" i="1" dirty="0" err="1">
                <a:uFillTx/>
              </a:rPr>
              <a:t>là</a:t>
            </a:r>
            <a:r>
              <a:rPr lang="en-US" i="1" dirty="0">
                <a:uFillTx/>
              </a:rPr>
              <a:t> </a:t>
            </a:r>
            <a:r>
              <a:rPr lang="en-US" i="1" dirty="0" err="1">
                <a:uFillTx/>
              </a:rPr>
              <a:t>chụp</a:t>
            </a:r>
            <a:r>
              <a:rPr lang="en-US" i="1" dirty="0">
                <a:uFillTx/>
              </a:rPr>
              <a:t> </a:t>
            </a:r>
            <a:r>
              <a:rPr lang="en-US" i="1" dirty="0" err="1">
                <a:uFillTx/>
              </a:rPr>
              <a:t>xquang</a:t>
            </a:r>
            <a:r>
              <a:rPr lang="en-US" i="1" dirty="0">
                <a:uFillTx/>
              </a:rPr>
              <a:t> </a:t>
            </a:r>
            <a:r>
              <a:rPr lang="en-US" i="1" dirty="0" err="1">
                <a:uFillTx/>
              </a:rPr>
              <a:t>phổi</a:t>
            </a:r>
            <a:r>
              <a:rPr lang="en-US" i="1" dirty="0">
                <a:uFillTx/>
              </a:rPr>
              <a:t>, </a:t>
            </a:r>
            <a:r>
              <a:rPr lang="en-US" i="1" dirty="0" err="1">
                <a:uFillTx/>
              </a:rPr>
              <a:t>xquang</a:t>
            </a:r>
            <a:r>
              <a:rPr lang="en-US" i="1" dirty="0">
                <a:uFillTx/>
              </a:rPr>
              <a:t> </a:t>
            </a:r>
            <a:r>
              <a:rPr lang="en-US" i="1" dirty="0" err="1">
                <a:uFillTx/>
              </a:rPr>
              <a:t>khung</a:t>
            </a:r>
            <a:r>
              <a:rPr lang="en-US" i="1" dirty="0">
                <a:uFillTx/>
              </a:rPr>
              <a:t> </a:t>
            </a:r>
            <a:r>
              <a:rPr lang="en-US" i="1" dirty="0" err="1">
                <a:uFillTx/>
              </a:rPr>
              <a:t>chậu</a:t>
            </a:r>
            <a:r>
              <a:rPr lang="en-US" i="1" dirty="0">
                <a:uFillTx/>
              </a:rPr>
              <a:t>, </a:t>
            </a:r>
            <a:r>
              <a:rPr lang="en-US" i="1" dirty="0" err="1">
                <a:uFillTx/>
              </a:rPr>
              <a:t>và</a:t>
            </a:r>
            <a:r>
              <a:rPr lang="en-US" i="1" dirty="0">
                <a:uFillTx/>
              </a:rPr>
              <a:t> </a:t>
            </a:r>
            <a:r>
              <a:rPr lang="en-US" i="1" dirty="0" err="1">
                <a:uFillTx/>
              </a:rPr>
              <a:t>siêu</a:t>
            </a:r>
            <a:r>
              <a:rPr lang="en-US" i="1" dirty="0">
                <a:uFillTx/>
              </a:rPr>
              <a:t> </a:t>
            </a:r>
            <a:r>
              <a:rPr lang="en-US" i="1" dirty="0" err="1">
                <a:uFillTx/>
              </a:rPr>
              <a:t>âm</a:t>
            </a:r>
            <a:r>
              <a:rPr lang="en-US" i="1" dirty="0">
                <a:uFillTx/>
              </a:rPr>
              <a:t> FAST (focused abdominal sonography for trauma ) </a:t>
            </a:r>
            <a:r>
              <a:rPr lang="en-US" i="1" dirty="0" err="1">
                <a:uFillTx/>
              </a:rPr>
              <a:t>để</a:t>
            </a:r>
            <a:r>
              <a:rPr lang="en-US" i="1" dirty="0">
                <a:uFillTx/>
              </a:rPr>
              <a:t> </a:t>
            </a:r>
            <a:r>
              <a:rPr lang="en-US" i="1" dirty="0" err="1">
                <a:uFillTx/>
              </a:rPr>
              <a:t>chẩn</a:t>
            </a:r>
            <a:r>
              <a:rPr lang="en-US" i="1" dirty="0">
                <a:uFillTx/>
              </a:rPr>
              <a:t> </a:t>
            </a:r>
            <a:r>
              <a:rPr lang="en-US" i="1" dirty="0" err="1">
                <a:uFillTx/>
              </a:rPr>
              <a:t>đóan</a:t>
            </a:r>
            <a:r>
              <a:rPr lang="en-US" i="1" dirty="0">
                <a:uFillTx/>
              </a:rPr>
              <a:t> </a:t>
            </a:r>
            <a:r>
              <a:rPr lang="en-US" i="1" dirty="0" err="1">
                <a:uFillTx/>
              </a:rPr>
              <a:t>phân</a:t>
            </a:r>
            <a:r>
              <a:rPr lang="en-US" i="1" dirty="0">
                <a:uFillTx/>
              </a:rPr>
              <a:t> </a:t>
            </a:r>
            <a:r>
              <a:rPr lang="en-US" i="1" dirty="0" err="1">
                <a:uFillTx/>
              </a:rPr>
              <a:t>biệt</a:t>
            </a:r>
            <a:r>
              <a:rPr lang="en-US" i="1" dirty="0">
                <a:uFillTx/>
              </a:rPr>
              <a:t> </a:t>
            </a:r>
            <a:r>
              <a:rPr lang="en-US" i="1" dirty="0" err="1">
                <a:uFillTx/>
              </a:rPr>
              <a:t>các</a:t>
            </a:r>
            <a:r>
              <a:rPr lang="en-US" i="1" dirty="0">
                <a:uFillTx/>
              </a:rPr>
              <a:t> </a:t>
            </a:r>
            <a:r>
              <a:rPr lang="en-US" i="1" dirty="0" err="1">
                <a:uFillTx/>
              </a:rPr>
              <a:t>trường</a:t>
            </a:r>
            <a:r>
              <a:rPr lang="en-US" i="1" dirty="0">
                <a:uFillTx/>
              </a:rPr>
              <a:t> </a:t>
            </a:r>
            <a:r>
              <a:rPr lang="en-US" i="1" dirty="0" err="1">
                <a:uFillTx/>
              </a:rPr>
              <a:t>hợp</a:t>
            </a:r>
            <a:r>
              <a:rPr lang="en-US" i="1" dirty="0">
                <a:uFillTx/>
              </a:rPr>
              <a:t> </a:t>
            </a:r>
            <a:r>
              <a:rPr lang="en-US" i="1" dirty="0" err="1">
                <a:uFillTx/>
              </a:rPr>
              <a:t>trên</a:t>
            </a:r>
            <a:r>
              <a:rPr lang="en-US" i="1" dirty="0">
                <a:uFillTx/>
              </a:rPr>
              <a:t>.</a:t>
            </a:r>
            <a:endParaRPr lang="en-US" dirty="0">
              <a:uFillTx/>
            </a:endParaRPr>
          </a:p>
          <a:p>
            <a:r>
              <a:rPr lang="en-US" i="1" dirty="0">
                <a:uFillTx/>
              </a:rPr>
              <a:t>-</a:t>
            </a:r>
            <a:r>
              <a:rPr lang="en-US" b="1" i="1" dirty="0" err="1">
                <a:uFillTx/>
              </a:rPr>
              <a:t>Tràn</a:t>
            </a:r>
            <a:r>
              <a:rPr lang="en-US" b="1" i="1" dirty="0">
                <a:uFillTx/>
              </a:rPr>
              <a:t> </a:t>
            </a:r>
            <a:r>
              <a:rPr lang="en-US" b="1" i="1" dirty="0" err="1">
                <a:uFillTx/>
              </a:rPr>
              <a:t>máu</a:t>
            </a:r>
            <a:r>
              <a:rPr lang="en-US" b="1" i="1" dirty="0">
                <a:uFillTx/>
              </a:rPr>
              <a:t> </a:t>
            </a:r>
            <a:r>
              <a:rPr lang="en-US" b="1" i="1" dirty="0" err="1">
                <a:uFillTx/>
              </a:rPr>
              <a:t>màng</a:t>
            </a:r>
            <a:r>
              <a:rPr lang="en-US" b="1" i="1" dirty="0">
                <a:uFillTx/>
              </a:rPr>
              <a:t> </a:t>
            </a:r>
            <a:r>
              <a:rPr lang="en-US" b="1" i="1" dirty="0" err="1">
                <a:uFillTx/>
              </a:rPr>
              <a:t>phổi</a:t>
            </a:r>
            <a:r>
              <a:rPr lang="en-US" b="1" i="1" dirty="0">
                <a:uFillTx/>
              </a:rPr>
              <a:t> massive </a:t>
            </a:r>
            <a:r>
              <a:rPr lang="en-US" i="1" dirty="0" err="1">
                <a:uFillTx/>
              </a:rPr>
              <a:t>là</a:t>
            </a:r>
            <a:r>
              <a:rPr lang="en-US" i="1" dirty="0">
                <a:uFillTx/>
              </a:rPr>
              <a:t> &gt; 1,500ml</a:t>
            </a:r>
            <a:r>
              <a:rPr lang="en-US" dirty="0">
                <a:uFillTx/>
              </a:rPr>
              <a:t>  (/in the pediatric population, one third of the patient's blood volume in the pleural space)</a:t>
            </a:r>
          </a:p>
          <a:p>
            <a:r>
              <a:rPr lang="en-US" dirty="0">
                <a:uFillTx/>
              </a:rPr>
              <a:t>CT: TMMP do </a:t>
            </a:r>
            <a:r>
              <a:rPr lang="en-US" dirty="0" err="1">
                <a:uFillTx/>
              </a:rPr>
              <a:t>gãy</a:t>
            </a:r>
            <a:r>
              <a:rPr lang="en-US" dirty="0">
                <a:uFillTx/>
              </a:rPr>
              <a:t> </a:t>
            </a:r>
            <a:r>
              <a:rPr lang="en-US" dirty="0" err="1">
                <a:uFillTx/>
              </a:rPr>
              <a:t>xs</a:t>
            </a:r>
            <a:r>
              <a:rPr lang="en-US" dirty="0">
                <a:uFillTx/>
              </a:rPr>
              <a:t>/</a:t>
            </a:r>
            <a:r>
              <a:rPr lang="en-US" dirty="0" err="1">
                <a:uFillTx/>
              </a:rPr>
              <a:t>rách</a:t>
            </a:r>
            <a:r>
              <a:rPr lang="en-US" dirty="0">
                <a:uFillTx/>
              </a:rPr>
              <a:t> </a:t>
            </a:r>
            <a:r>
              <a:rPr lang="en-US" dirty="0" err="1">
                <a:uFillTx/>
              </a:rPr>
              <a:t>phổi</a:t>
            </a:r>
            <a:endParaRPr lang="en-US" dirty="0">
              <a:uFillTx/>
            </a:endParaRPr>
          </a:p>
          <a:p>
            <a:r>
              <a:rPr lang="en-US" dirty="0">
                <a:uFillTx/>
              </a:rPr>
              <a:t>VT: TMMP do </a:t>
            </a:r>
            <a:r>
              <a:rPr lang="en-US" dirty="0" err="1">
                <a:uFillTx/>
              </a:rPr>
              <a:t>tổn</a:t>
            </a:r>
            <a:r>
              <a:rPr lang="en-US" dirty="0">
                <a:uFillTx/>
              </a:rPr>
              <a:t> </a:t>
            </a:r>
            <a:r>
              <a:rPr lang="en-US" dirty="0" err="1">
                <a:uFillTx/>
              </a:rPr>
              <a:t>thương</a:t>
            </a:r>
            <a:r>
              <a:rPr lang="en-US" dirty="0">
                <a:uFillTx/>
              </a:rPr>
              <a:t> mm </a:t>
            </a:r>
            <a:r>
              <a:rPr lang="en-US" dirty="0" err="1">
                <a:uFillTx/>
              </a:rPr>
              <a:t>phổi</a:t>
            </a:r>
            <a:r>
              <a:rPr lang="en-US" dirty="0">
                <a:uFillTx/>
              </a:rPr>
              <a:t>/</a:t>
            </a:r>
            <a:r>
              <a:rPr lang="en-US" dirty="0" err="1">
                <a:uFillTx/>
              </a:rPr>
              <a:t>hệ</a:t>
            </a:r>
            <a:r>
              <a:rPr lang="en-US" dirty="0">
                <a:uFillTx/>
              </a:rPr>
              <a:t> </a:t>
            </a:r>
            <a:r>
              <a:rPr lang="en-US" dirty="0" err="1">
                <a:uFillTx/>
              </a:rPr>
              <a:t>thống</a:t>
            </a:r>
            <a:r>
              <a:rPr lang="en-US" dirty="0">
                <a:uFillTx/>
              </a:rPr>
              <a:t>. </a:t>
            </a:r>
          </a:p>
          <a:p>
            <a:r>
              <a:rPr lang="en-US" b="1" dirty="0">
                <a:uFillTx/>
                <a:sym typeface="Wingdings" pitchFamily="2" charset="2"/>
              </a:rPr>
              <a:t> DLMP </a:t>
            </a:r>
            <a:r>
              <a:rPr lang="en-US" b="1" dirty="0" err="1">
                <a:uFillTx/>
                <a:sym typeface="Wingdings" pitchFamily="2" charset="2"/>
              </a:rPr>
              <a:t>nở</a:t>
            </a:r>
            <a:r>
              <a:rPr lang="en-US" b="1" dirty="0">
                <a:uFillTx/>
                <a:sym typeface="Wingdings" pitchFamily="2" charset="2"/>
              </a:rPr>
              <a:t> </a:t>
            </a:r>
            <a:r>
              <a:rPr lang="en-US" b="1" dirty="0" err="1">
                <a:uFillTx/>
                <a:sym typeface="Wingdings" pitchFamily="2" charset="2"/>
              </a:rPr>
              <a:t>phổi</a:t>
            </a:r>
            <a:r>
              <a:rPr lang="en-US" b="1" dirty="0">
                <a:uFillTx/>
                <a:sym typeface="Wingdings" pitchFamily="2" charset="2"/>
              </a:rPr>
              <a:t>  </a:t>
            </a:r>
            <a:r>
              <a:rPr lang="en-US" b="1" dirty="0" err="1">
                <a:uFillTx/>
                <a:sym typeface="Wingdings" pitchFamily="2" charset="2"/>
              </a:rPr>
              <a:t>Mổ</a:t>
            </a:r>
            <a:endParaRPr lang="en-US" b="1" dirty="0">
              <a:uFillTx/>
            </a:endParaRPr>
          </a:p>
          <a:p>
            <a:r>
              <a:rPr lang="en-US" i="1" dirty="0">
                <a:uFillTx/>
              </a:rPr>
              <a:t>-</a:t>
            </a:r>
            <a:r>
              <a:rPr lang="en-US" i="1" dirty="0" err="1">
                <a:uFillTx/>
              </a:rPr>
              <a:t>Chèn</a:t>
            </a:r>
            <a:r>
              <a:rPr lang="en-US" i="1" dirty="0">
                <a:uFillTx/>
              </a:rPr>
              <a:t> </a:t>
            </a:r>
            <a:r>
              <a:rPr lang="en-US" i="1" dirty="0" err="1">
                <a:uFillTx/>
              </a:rPr>
              <a:t>ép</a:t>
            </a:r>
            <a:r>
              <a:rPr lang="en-US" i="1" dirty="0">
                <a:uFillTx/>
              </a:rPr>
              <a:t> </a:t>
            </a:r>
            <a:r>
              <a:rPr lang="en-US" i="1" dirty="0" err="1">
                <a:uFillTx/>
              </a:rPr>
              <a:t>tim</a:t>
            </a:r>
            <a:r>
              <a:rPr lang="en-US" i="1" dirty="0">
                <a:uFillTx/>
              </a:rPr>
              <a:t> </a:t>
            </a:r>
            <a:r>
              <a:rPr lang="en-US" i="1" dirty="0" err="1">
                <a:uFillTx/>
              </a:rPr>
              <a:t>thường</a:t>
            </a:r>
            <a:r>
              <a:rPr lang="en-US" i="1" dirty="0">
                <a:uFillTx/>
              </a:rPr>
              <a:t> </a:t>
            </a:r>
            <a:r>
              <a:rPr lang="en-US" i="1" dirty="0" err="1">
                <a:uFillTx/>
              </a:rPr>
              <a:t>xảy</a:t>
            </a:r>
            <a:r>
              <a:rPr lang="en-US" i="1" dirty="0">
                <a:uFillTx/>
              </a:rPr>
              <a:t> ra do </a:t>
            </a:r>
            <a:r>
              <a:rPr lang="en-US" i="1" dirty="0" err="1">
                <a:uFillTx/>
              </a:rPr>
              <a:t>vết</a:t>
            </a:r>
            <a:r>
              <a:rPr lang="en-US" i="1" dirty="0">
                <a:uFillTx/>
              </a:rPr>
              <a:t> </a:t>
            </a:r>
            <a:r>
              <a:rPr lang="en-US" i="1" dirty="0" err="1">
                <a:uFillTx/>
              </a:rPr>
              <a:t>thương</a:t>
            </a:r>
            <a:r>
              <a:rPr lang="en-US" i="1" dirty="0">
                <a:uFillTx/>
              </a:rPr>
              <a:t> </a:t>
            </a:r>
            <a:r>
              <a:rPr lang="en-US" i="1" dirty="0" err="1">
                <a:uFillTx/>
              </a:rPr>
              <a:t>tim</a:t>
            </a:r>
            <a:r>
              <a:rPr lang="en-US" i="1" dirty="0">
                <a:uFillTx/>
              </a:rPr>
              <a:t>, </a:t>
            </a:r>
            <a:r>
              <a:rPr lang="en-US" i="1" dirty="0" err="1">
                <a:uFillTx/>
              </a:rPr>
              <a:t>hoặc</a:t>
            </a:r>
            <a:r>
              <a:rPr lang="en-US" i="1" dirty="0">
                <a:uFillTx/>
              </a:rPr>
              <a:t> </a:t>
            </a:r>
            <a:r>
              <a:rPr lang="en-US" i="1" dirty="0" err="1">
                <a:uFillTx/>
              </a:rPr>
              <a:t>đôi</a:t>
            </a:r>
            <a:r>
              <a:rPr lang="en-US" i="1" dirty="0">
                <a:uFillTx/>
              </a:rPr>
              <a:t> </a:t>
            </a:r>
            <a:r>
              <a:rPr lang="en-US" i="1" dirty="0" err="1">
                <a:uFillTx/>
              </a:rPr>
              <a:t>khi</a:t>
            </a:r>
            <a:r>
              <a:rPr lang="en-US" i="1" dirty="0">
                <a:uFillTx/>
              </a:rPr>
              <a:t> do </a:t>
            </a:r>
            <a:r>
              <a:rPr lang="en-US" i="1" dirty="0" err="1">
                <a:uFillTx/>
              </a:rPr>
              <a:t>vỡ</a:t>
            </a:r>
            <a:r>
              <a:rPr lang="en-US" i="1" dirty="0">
                <a:uFillTx/>
              </a:rPr>
              <a:t> </a:t>
            </a:r>
            <a:r>
              <a:rPr lang="en-US" i="1" dirty="0" err="1">
                <a:uFillTx/>
              </a:rPr>
              <a:t>tim</a:t>
            </a:r>
            <a:r>
              <a:rPr lang="en-US" i="1" dirty="0">
                <a:uFillTx/>
              </a:rPr>
              <a:t> </a:t>
            </a:r>
            <a:r>
              <a:rPr lang="en-US" i="1" dirty="0" err="1">
                <a:uFillTx/>
              </a:rPr>
              <a:t>nhất</a:t>
            </a:r>
            <a:r>
              <a:rPr lang="en-US" i="1" dirty="0">
                <a:uFillTx/>
              </a:rPr>
              <a:t> </a:t>
            </a:r>
            <a:r>
              <a:rPr lang="en-US" i="1" dirty="0" err="1">
                <a:uFillTx/>
              </a:rPr>
              <a:t>là</a:t>
            </a:r>
            <a:r>
              <a:rPr lang="en-US" i="1" dirty="0">
                <a:uFillTx/>
              </a:rPr>
              <a:t> </a:t>
            </a:r>
            <a:r>
              <a:rPr lang="en-US" i="1" dirty="0" err="1">
                <a:uFillTx/>
              </a:rPr>
              <a:t>vỡ</a:t>
            </a:r>
            <a:r>
              <a:rPr lang="en-US" i="1" dirty="0">
                <a:uFillTx/>
              </a:rPr>
              <a:t> </a:t>
            </a:r>
            <a:r>
              <a:rPr lang="en-US" i="1" dirty="0" err="1">
                <a:uFillTx/>
              </a:rPr>
              <a:t>tiểu</a:t>
            </a:r>
            <a:r>
              <a:rPr lang="en-US" i="1" dirty="0">
                <a:uFillTx/>
              </a:rPr>
              <a:t> </a:t>
            </a:r>
            <a:r>
              <a:rPr lang="en-US" i="1" dirty="0" err="1">
                <a:uFillTx/>
              </a:rPr>
              <a:t>nhĩ</a:t>
            </a:r>
            <a:r>
              <a:rPr lang="en-US" i="1" dirty="0">
                <a:uFillTx/>
              </a:rPr>
              <a:t>. </a:t>
            </a:r>
            <a:r>
              <a:rPr lang="en-US" i="1" dirty="0" err="1">
                <a:uFillTx/>
              </a:rPr>
              <a:t>Trong</a:t>
            </a:r>
            <a:r>
              <a:rPr lang="en-US" i="1" dirty="0">
                <a:uFillTx/>
              </a:rPr>
              <a:t> </a:t>
            </a:r>
            <a:r>
              <a:rPr lang="en-US" i="1" dirty="0" err="1">
                <a:uFillTx/>
              </a:rPr>
              <a:t>tình</a:t>
            </a:r>
            <a:r>
              <a:rPr lang="en-US" i="1" dirty="0">
                <a:uFillTx/>
              </a:rPr>
              <a:t> </a:t>
            </a:r>
            <a:r>
              <a:rPr lang="en-US" i="1" dirty="0" err="1">
                <a:uFillTx/>
              </a:rPr>
              <a:t>trạng</a:t>
            </a:r>
            <a:r>
              <a:rPr lang="en-US" i="1" dirty="0">
                <a:uFillTx/>
              </a:rPr>
              <a:t> </a:t>
            </a:r>
            <a:r>
              <a:rPr lang="en-US" i="1" dirty="0" err="1">
                <a:uFillTx/>
              </a:rPr>
              <a:t>cấp</a:t>
            </a:r>
            <a:r>
              <a:rPr lang="en-US" i="1" dirty="0">
                <a:uFillTx/>
              </a:rPr>
              <a:t>, &lt;100ml </a:t>
            </a:r>
            <a:r>
              <a:rPr lang="en-US" i="1" dirty="0" err="1">
                <a:uFillTx/>
              </a:rPr>
              <a:t>máu</a:t>
            </a:r>
            <a:r>
              <a:rPr lang="en-US" i="1" dirty="0">
                <a:uFillTx/>
              </a:rPr>
              <a:t> ở </a:t>
            </a:r>
            <a:r>
              <a:rPr lang="en-US" i="1" dirty="0" err="1">
                <a:uFillTx/>
              </a:rPr>
              <a:t>màng</a:t>
            </a:r>
            <a:r>
              <a:rPr lang="en-US" i="1" dirty="0">
                <a:uFillTx/>
              </a:rPr>
              <a:t> </a:t>
            </a:r>
            <a:r>
              <a:rPr lang="en-US" i="1" dirty="0" err="1">
                <a:uFillTx/>
              </a:rPr>
              <a:t>tim</a:t>
            </a:r>
            <a:r>
              <a:rPr lang="en-US" i="1" dirty="0">
                <a:uFillTx/>
              </a:rPr>
              <a:t> </a:t>
            </a:r>
            <a:r>
              <a:rPr lang="en-US" i="1" dirty="0" err="1">
                <a:uFillTx/>
              </a:rPr>
              <a:t>cũng</a:t>
            </a:r>
            <a:r>
              <a:rPr lang="en-US" i="1" dirty="0">
                <a:uFillTx/>
              </a:rPr>
              <a:t> </a:t>
            </a:r>
            <a:r>
              <a:rPr lang="en-US" i="1" dirty="0" err="1">
                <a:uFillTx/>
              </a:rPr>
              <a:t>gây</a:t>
            </a:r>
            <a:r>
              <a:rPr lang="en-US" i="1" dirty="0">
                <a:uFillTx/>
              </a:rPr>
              <a:t> </a:t>
            </a:r>
            <a:r>
              <a:rPr lang="en-US" i="1" dirty="0" err="1">
                <a:uFillTx/>
              </a:rPr>
              <a:t>chèn</a:t>
            </a:r>
            <a:r>
              <a:rPr lang="en-US" i="1" dirty="0">
                <a:uFillTx/>
              </a:rPr>
              <a:t> </a:t>
            </a:r>
            <a:r>
              <a:rPr lang="en-US" i="1" dirty="0" err="1">
                <a:uFillTx/>
              </a:rPr>
              <a:t>ép</a:t>
            </a:r>
            <a:r>
              <a:rPr lang="en-US" i="1" dirty="0">
                <a:uFillTx/>
              </a:rPr>
              <a:t> </a:t>
            </a:r>
            <a:r>
              <a:rPr lang="en-US" i="1" dirty="0" err="1">
                <a:uFillTx/>
              </a:rPr>
              <a:t>màng</a:t>
            </a:r>
            <a:r>
              <a:rPr lang="en-US" i="1" dirty="0">
                <a:uFillTx/>
              </a:rPr>
              <a:t> </a:t>
            </a:r>
            <a:r>
              <a:rPr lang="en-US" i="1" dirty="0" err="1">
                <a:uFillTx/>
              </a:rPr>
              <a:t>ngoài</a:t>
            </a:r>
            <a:r>
              <a:rPr lang="en-US" i="1" dirty="0">
                <a:uFillTx/>
              </a:rPr>
              <a:t> </a:t>
            </a:r>
            <a:r>
              <a:rPr lang="en-US" i="1" dirty="0" err="1">
                <a:uFillTx/>
              </a:rPr>
              <a:t>tim.</a:t>
            </a:r>
            <a:r>
              <a:rPr lang="en-US" i="1" dirty="0">
                <a:uFillTx/>
              </a:rPr>
              <a:t> </a:t>
            </a:r>
          </a:p>
          <a:p>
            <a:r>
              <a:rPr lang="en-US" i="1" dirty="0">
                <a:uFillTx/>
              </a:rPr>
              <a:t>Tam </a:t>
            </a:r>
            <a:r>
              <a:rPr lang="en-US" i="1" dirty="0" err="1">
                <a:uFillTx/>
              </a:rPr>
              <a:t>chứng</a:t>
            </a:r>
            <a:r>
              <a:rPr lang="en-US" i="1" dirty="0">
                <a:uFillTx/>
              </a:rPr>
              <a:t> Beck’s =TM </a:t>
            </a:r>
            <a:r>
              <a:rPr lang="en-US" i="1" dirty="0" err="1">
                <a:uFillTx/>
              </a:rPr>
              <a:t>cổ</a:t>
            </a:r>
            <a:r>
              <a:rPr lang="en-US" i="1" dirty="0">
                <a:uFillTx/>
              </a:rPr>
              <a:t> </a:t>
            </a:r>
            <a:r>
              <a:rPr lang="en-US" i="1" dirty="0" err="1">
                <a:uFillTx/>
              </a:rPr>
              <a:t>nổi</a:t>
            </a:r>
            <a:r>
              <a:rPr lang="en-US" i="1" dirty="0">
                <a:uFillTx/>
              </a:rPr>
              <a:t> +  muffled heart tones + </a:t>
            </a:r>
            <a:r>
              <a:rPr lang="en-US" i="1" dirty="0" err="1">
                <a:uFillTx/>
              </a:rPr>
              <a:t>huyết</a:t>
            </a:r>
            <a:r>
              <a:rPr lang="en-US" i="1" dirty="0">
                <a:uFillTx/>
              </a:rPr>
              <a:t> </a:t>
            </a:r>
            <a:r>
              <a:rPr lang="en-US" i="1" dirty="0" err="1">
                <a:uFillTx/>
              </a:rPr>
              <a:t>áp</a:t>
            </a:r>
            <a:r>
              <a:rPr lang="en-US" i="1" dirty="0">
                <a:uFillTx/>
              </a:rPr>
              <a:t> </a:t>
            </a:r>
            <a:r>
              <a:rPr lang="en-US" i="1" dirty="0" err="1">
                <a:uFillTx/>
              </a:rPr>
              <a:t>giảm</a:t>
            </a:r>
            <a:r>
              <a:rPr lang="en-US" i="1" dirty="0">
                <a:uFillTx/>
              </a:rPr>
              <a:t> </a:t>
            </a:r>
            <a:r>
              <a:rPr lang="en-US" i="1" dirty="0">
                <a:uFillTx/>
                <a:sym typeface="Wingdings" pitchFamily="2" charset="2"/>
              </a:rPr>
              <a:t> </a:t>
            </a:r>
            <a:r>
              <a:rPr lang="en-US" i="1" dirty="0" err="1">
                <a:uFillTx/>
              </a:rPr>
              <a:t>không</a:t>
            </a:r>
            <a:r>
              <a:rPr lang="en-US" i="1" dirty="0">
                <a:uFillTx/>
              </a:rPr>
              <a:t> </a:t>
            </a:r>
            <a:r>
              <a:rPr lang="en-US" i="1" dirty="0" err="1">
                <a:uFillTx/>
              </a:rPr>
              <a:t>thường</a:t>
            </a:r>
            <a:r>
              <a:rPr lang="en-US" i="1" dirty="0">
                <a:uFillTx/>
              </a:rPr>
              <a:t> </a:t>
            </a:r>
            <a:r>
              <a:rPr lang="en-US" i="1" dirty="0" err="1">
                <a:uFillTx/>
              </a:rPr>
              <a:t>xuyên</a:t>
            </a:r>
            <a:r>
              <a:rPr lang="en-US" i="1" dirty="0">
                <a:uFillTx/>
              </a:rPr>
              <a:t>. </a:t>
            </a:r>
            <a:r>
              <a:rPr lang="en-US" i="1" u="sng" dirty="0" err="1">
                <a:uFillTx/>
              </a:rPr>
              <a:t>Chẩn</a:t>
            </a:r>
            <a:r>
              <a:rPr lang="en-US" i="1" u="sng" dirty="0">
                <a:uFillTx/>
              </a:rPr>
              <a:t> </a:t>
            </a:r>
            <a:r>
              <a:rPr lang="en-US" i="1" u="sng" dirty="0" err="1">
                <a:uFillTx/>
              </a:rPr>
              <a:t>đóan</a:t>
            </a:r>
            <a:r>
              <a:rPr lang="en-US" i="1" u="sng" dirty="0">
                <a:uFillTx/>
              </a:rPr>
              <a:t> </a:t>
            </a:r>
            <a:r>
              <a:rPr lang="en-US" i="1" u="sng" dirty="0" err="1">
                <a:uFillTx/>
              </a:rPr>
              <a:t>tốt</a:t>
            </a:r>
            <a:r>
              <a:rPr lang="en-US" i="1" u="sng" dirty="0">
                <a:uFillTx/>
              </a:rPr>
              <a:t> </a:t>
            </a:r>
            <a:r>
              <a:rPr lang="en-US" i="1" u="sng" dirty="0" err="1">
                <a:uFillTx/>
              </a:rPr>
              <a:t>nhất</a:t>
            </a:r>
            <a:r>
              <a:rPr lang="en-US" i="1" u="sng" dirty="0">
                <a:uFillTx/>
              </a:rPr>
              <a:t> </a:t>
            </a:r>
            <a:r>
              <a:rPr lang="en-US" i="1" u="sng" dirty="0" err="1">
                <a:uFillTx/>
              </a:rPr>
              <a:t>là</a:t>
            </a:r>
            <a:r>
              <a:rPr lang="en-US" i="1" u="sng" dirty="0">
                <a:uFillTx/>
              </a:rPr>
              <a:t> </a:t>
            </a:r>
            <a:r>
              <a:rPr lang="en-US" i="1" u="sng" dirty="0" err="1">
                <a:uFillTx/>
              </a:rPr>
              <a:t>siêu</a:t>
            </a:r>
            <a:r>
              <a:rPr lang="en-US" i="1" u="sng" dirty="0">
                <a:uFillTx/>
              </a:rPr>
              <a:t> </a:t>
            </a:r>
            <a:r>
              <a:rPr lang="en-US" i="1" u="sng" dirty="0" err="1">
                <a:uFillTx/>
              </a:rPr>
              <a:t>âm</a:t>
            </a:r>
            <a:r>
              <a:rPr lang="en-US" i="1" u="sng" dirty="0">
                <a:uFillTx/>
              </a:rPr>
              <a:t> </a:t>
            </a:r>
            <a:r>
              <a:rPr lang="en-US" i="1" u="sng" dirty="0" err="1">
                <a:uFillTx/>
              </a:rPr>
              <a:t>tim</a:t>
            </a:r>
            <a:r>
              <a:rPr lang="en-US" i="1" dirty="0" err="1">
                <a:uFillTx/>
              </a:rPr>
              <a:t>.</a:t>
            </a:r>
            <a:endParaRPr lang="en-US" i="1" dirty="0">
              <a:uFillTx/>
            </a:endParaRPr>
          </a:p>
          <a:p>
            <a:r>
              <a:rPr lang="en-US" i="1" dirty="0" err="1">
                <a:uFillTx/>
              </a:rPr>
              <a:t>Chọc</a:t>
            </a:r>
            <a:r>
              <a:rPr lang="en-US" i="1" dirty="0">
                <a:uFillTx/>
              </a:rPr>
              <a:t> </a:t>
            </a:r>
            <a:r>
              <a:rPr lang="en-US" i="1" dirty="0" err="1">
                <a:uFillTx/>
              </a:rPr>
              <a:t>dò</a:t>
            </a:r>
            <a:r>
              <a:rPr lang="en-US" i="1" dirty="0">
                <a:uFillTx/>
              </a:rPr>
              <a:t> </a:t>
            </a:r>
            <a:r>
              <a:rPr lang="en-US" i="1" dirty="0" err="1">
                <a:uFillTx/>
              </a:rPr>
              <a:t>màng</a:t>
            </a:r>
            <a:r>
              <a:rPr lang="en-US" i="1" dirty="0">
                <a:uFillTx/>
              </a:rPr>
              <a:t> </a:t>
            </a:r>
            <a:r>
              <a:rPr lang="en-US" i="1" dirty="0" err="1">
                <a:uFillTx/>
              </a:rPr>
              <a:t>tim</a:t>
            </a:r>
            <a:r>
              <a:rPr lang="en-US" i="1" dirty="0">
                <a:uFillTx/>
              </a:rPr>
              <a:t> </a:t>
            </a:r>
            <a:r>
              <a:rPr lang="en-US" i="1" dirty="0" err="1">
                <a:uFillTx/>
              </a:rPr>
              <a:t>dưới</a:t>
            </a:r>
            <a:r>
              <a:rPr lang="en-US" i="1" dirty="0">
                <a:uFillTx/>
              </a:rPr>
              <a:t> </a:t>
            </a:r>
            <a:r>
              <a:rPr lang="en-US" i="1" dirty="0" err="1">
                <a:uFillTx/>
              </a:rPr>
              <a:t>siêu</a:t>
            </a:r>
            <a:r>
              <a:rPr lang="en-US" i="1" dirty="0">
                <a:uFillTx/>
              </a:rPr>
              <a:t> </a:t>
            </a:r>
            <a:r>
              <a:rPr lang="en-US" i="1" dirty="0" err="1">
                <a:uFillTx/>
              </a:rPr>
              <a:t>âm</a:t>
            </a:r>
            <a:r>
              <a:rPr lang="en-US" i="1" dirty="0">
                <a:uFillTx/>
              </a:rPr>
              <a:t> ra 15-20ml </a:t>
            </a:r>
            <a:r>
              <a:rPr lang="en-US" i="1" dirty="0" err="1">
                <a:uFillTx/>
              </a:rPr>
              <a:t>thường</a:t>
            </a:r>
            <a:r>
              <a:rPr lang="en-US" i="1" dirty="0">
                <a:uFillTx/>
              </a:rPr>
              <a:t> </a:t>
            </a:r>
            <a:r>
              <a:rPr lang="en-US" i="1" dirty="0" err="1">
                <a:uFillTx/>
              </a:rPr>
              <a:t>ổn</a:t>
            </a:r>
            <a:r>
              <a:rPr lang="en-US" i="1" dirty="0">
                <a:uFillTx/>
              </a:rPr>
              <a:t> </a:t>
            </a:r>
            <a:r>
              <a:rPr lang="en-US" i="1" dirty="0" err="1">
                <a:uFillTx/>
              </a:rPr>
              <a:t>định</a:t>
            </a:r>
            <a:r>
              <a:rPr lang="en-US" i="1" dirty="0">
                <a:uFillTx/>
              </a:rPr>
              <a:t> </a:t>
            </a:r>
            <a:r>
              <a:rPr lang="en-US" i="1" dirty="0" err="1">
                <a:uFillTx/>
              </a:rPr>
              <a:t>được</a:t>
            </a:r>
            <a:r>
              <a:rPr lang="en-US" i="1" dirty="0">
                <a:uFillTx/>
              </a:rPr>
              <a:t> </a:t>
            </a:r>
            <a:r>
              <a:rPr lang="en-US" i="1" dirty="0" err="1">
                <a:uFillTx/>
              </a:rPr>
              <a:t>huyết</a:t>
            </a:r>
            <a:r>
              <a:rPr lang="en-US" i="1" dirty="0">
                <a:uFillTx/>
              </a:rPr>
              <a:t> </a:t>
            </a:r>
            <a:r>
              <a:rPr lang="en-US" i="1" dirty="0" err="1">
                <a:uFillTx/>
              </a:rPr>
              <a:t>động</a:t>
            </a:r>
            <a:r>
              <a:rPr lang="en-US" i="1" dirty="0">
                <a:uFillTx/>
              </a:rPr>
              <a:t> </a:t>
            </a:r>
            <a:r>
              <a:rPr lang="en-US" i="1" dirty="0" err="1">
                <a:uFillTx/>
              </a:rPr>
              <a:t>học</a:t>
            </a:r>
            <a:r>
              <a:rPr lang="en-US" i="1" dirty="0">
                <a:uFillTx/>
              </a:rPr>
              <a:t>, </a:t>
            </a:r>
            <a:r>
              <a:rPr lang="en-US" i="1" dirty="0" err="1">
                <a:uFillTx/>
              </a:rPr>
              <a:t>tránh</a:t>
            </a:r>
            <a:r>
              <a:rPr lang="en-US" i="1" dirty="0">
                <a:uFillTx/>
              </a:rPr>
              <a:t> </a:t>
            </a:r>
            <a:r>
              <a:rPr lang="en-US" i="1" dirty="0" err="1">
                <a:uFillTx/>
              </a:rPr>
              <a:t>thiếu</a:t>
            </a:r>
            <a:r>
              <a:rPr lang="en-US" i="1" dirty="0">
                <a:uFillTx/>
              </a:rPr>
              <a:t> </a:t>
            </a:r>
            <a:r>
              <a:rPr lang="en-US" i="1" dirty="0" err="1">
                <a:uFillTx/>
              </a:rPr>
              <a:t>máu</a:t>
            </a:r>
            <a:r>
              <a:rPr lang="en-US" i="1" dirty="0">
                <a:uFillTx/>
              </a:rPr>
              <a:t> </a:t>
            </a:r>
            <a:r>
              <a:rPr lang="en-US" i="1" dirty="0" err="1">
                <a:uFillTx/>
              </a:rPr>
              <a:t>cơ</a:t>
            </a:r>
            <a:r>
              <a:rPr lang="en-US" i="1" dirty="0">
                <a:uFillTx/>
              </a:rPr>
              <a:t> </a:t>
            </a:r>
            <a:r>
              <a:rPr lang="en-US" i="1" dirty="0" err="1">
                <a:uFillTx/>
              </a:rPr>
              <a:t>tim</a:t>
            </a:r>
            <a:r>
              <a:rPr lang="en-US" i="1" dirty="0">
                <a:uFillTx/>
              </a:rPr>
              <a:t> </a:t>
            </a:r>
            <a:r>
              <a:rPr lang="en-US" i="1" dirty="0" err="1">
                <a:uFillTx/>
              </a:rPr>
              <a:t>dưới</a:t>
            </a:r>
            <a:r>
              <a:rPr lang="en-US" i="1" dirty="0">
                <a:uFillTx/>
              </a:rPr>
              <a:t> </a:t>
            </a:r>
            <a:r>
              <a:rPr lang="en-US" i="1" dirty="0" err="1">
                <a:uFillTx/>
              </a:rPr>
              <a:t>nội</a:t>
            </a:r>
            <a:r>
              <a:rPr lang="en-US" i="1" dirty="0">
                <a:uFillTx/>
              </a:rPr>
              <a:t> </a:t>
            </a:r>
            <a:r>
              <a:rPr lang="en-US" i="1" dirty="0" err="1">
                <a:uFillTx/>
              </a:rPr>
              <a:t>mạc</a:t>
            </a:r>
            <a:r>
              <a:rPr lang="en-US" i="1" dirty="0">
                <a:uFillTx/>
              </a:rPr>
              <a:t> </a:t>
            </a:r>
            <a:r>
              <a:rPr lang="en-US" i="1" dirty="0" err="1">
                <a:uFillTx/>
              </a:rPr>
              <a:t>và</a:t>
            </a:r>
            <a:r>
              <a:rPr lang="en-US" i="1" dirty="0">
                <a:uFillTx/>
              </a:rPr>
              <a:t> </a:t>
            </a:r>
            <a:r>
              <a:rPr lang="en-US" i="1" dirty="0" err="1">
                <a:uFillTx/>
              </a:rPr>
              <a:t>loạn</a:t>
            </a:r>
            <a:r>
              <a:rPr lang="en-US" i="1" dirty="0">
                <a:uFillTx/>
              </a:rPr>
              <a:t> </a:t>
            </a:r>
            <a:r>
              <a:rPr lang="en-US" i="1" dirty="0" err="1">
                <a:uFillTx/>
              </a:rPr>
              <a:t>nhịp</a:t>
            </a:r>
            <a:r>
              <a:rPr lang="en-US" i="1" dirty="0">
                <a:uFillTx/>
              </a:rPr>
              <a:t> </a:t>
            </a:r>
            <a:r>
              <a:rPr lang="en-US" i="1" dirty="0" err="1">
                <a:uFillTx/>
              </a:rPr>
              <a:t>tim</a:t>
            </a:r>
            <a:r>
              <a:rPr lang="en-US" i="1" dirty="0">
                <a:uFillTx/>
              </a:rPr>
              <a:t> </a:t>
            </a:r>
            <a:r>
              <a:rPr lang="en-US" i="1" dirty="0" err="1">
                <a:uFillTx/>
              </a:rPr>
              <a:t>chết</a:t>
            </a:r>
            <a:r>
              <a:rPr lang="en-US" i="1" dirty="0">
                <a:uFillTx/>
              </a:rPr>
              <a:t> </a:t>
            </a:r>
            <a:r>
              <a:rPr lang="en-US" i="1" dirty="0" err="1">
                <a:uFillTx/>
              </a:rPr>
              <a:t>người</a:t>
            </a:r>
            <a:r>
              <a:rPr lang="en-US" i="1" dirty="0">
                <a:uFillTx/>
              </a:rPr>
              <a:t>, </a:t>
            </a:r>
            <a:r>
              <a:rPr lang="en-US" i="1" dirty="0" err="1">
                <a:uFillTx/>
              </a:rPr>
              <a:t>giúp</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chuyển</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đến</a:t>
            </a:r>
            <a:r>
              <a:rPr lang="en-US" i="1" dirty="0">
                <a:uFillTx/>
              </a:rPr>
              <a:t> </a:t>
            </a:r>
            <a:r>
              <a:rPr lang="en-US" i="1" dirty="0" err="1">
                <a:uFillTx/>
              </a:rPr>
              <a:t>phòng</a:t>
            </a:r>
            <a:r>
              <a:rPr lang="en-US" i="1" dirty="0">
                <a:uFillTx/>
              </a:rPr>
              <a:t> </a:t>
            </a:r>
            <a:r>
              <a:rPr lang="en-US" i="1" dirty="0" err="1">
                <a:uFillTx/>
              </a:rPr>
              <a:t>mổ</a:t>
            </a:r>
            <a:r>
              <a:rPr lang="en-US" i="1" dirty="0">
                <a:uFillTx/>
              </a:rPr>
              <a:t> </a:t>
            </a:r>
            <a:r>
              <a:rPr lang="en-US" i="1" dirty="0">
                <a:uFillTx/>
                <a:sym typeface="Wingdings" pitchFamily="2" charset="2"/>
              </a:rPr>
              <a:t></a:t>
            </a:r>
            <a:r>
              <a:rPr lang="en-US" i="1" dirty="0">
                <a:uFillTx/>
              </a:rPr>
              <a:t> </a:t>
            </a:r>
            <a:r>
              <a:rPr lang="en-US" i="1" dirty="0" err="1">
                <a:uFillTx/>
              </a:rPr>
              <a:t>thành</a:t>
            </a:r>
            <a:r>
              <a:rPr lang="en-US" i="1" dirty="0">
                <a:uFillTx/>
              </a:rPr>
              <a:t> </a:t>
            </a:r>
            <a:r>
              <a:rPr lang="en-US" i="1" dirty="0" err="1">
                <a:uFillTx/>
              </a:rPr>
              <a:t>công</a:t>
            </a:r>
            <a:r>
              <a:rPr lang="en-US" i="1" dirty="0">
                <a:uFillTx/>
              </a:rPr>
              <a:t> </a:t>
            </a:r>
            <a:r>
              <a:rPr lang="en-US" i="1" dirty="0" err="1">
                <a:uFillTx/>
              </a:rPr>
              <a:t>được</a:t>
            </a:r>
            <a:r>
              <a:rPr lang="en-US" i="1" dirty="0">
                <a:uFillTx/>
              </a:rPr>
              <a:t> 80% </a:t>
            </a:r>
            <a:r>
              <a:rPr lang="en-US" i="1" dirty="0" err="1">
                <a:uFillTx/>
              </a:rPr>
              <a:t>trường</a:t>
            </a:r>
            <a:r>
              <a:rPr lang="en-US" i="1" dirty="0">
                <a:uFillTx/>
              </a:rPr>
              <a:t> </a:t>
            </a:r>
            <a:r>
              <a:rPr lang="en-US" i="1" dirty="0" err="1">
                <a:uFillTx/>
              </a:rPr>
              <a:t>hợp</a:t>
            </a:r>
            <a:r>
              <a:rPr lang="en-US" i="1" dirty="0">
                <a:uFillTx/>
              </a:rPr>
              <a:t>, </a:t>
            </a:r>
            <a:r>
              <a:rPr lang="en-US" i="1" dirty="0" err="1">
                <a:uFillTx/>
              </a:rPr>
              <a:t>thất</a:t>
            </a:r>
            <a:r>
              <a:rPr lang="en-US" i="1" dirty="0">
                <a:uFillTx/>
              </a:rPr>
              <a:t> </a:t>
            </a:r>
            <a:r>
              <a:rPr lang="en-US" i="1" dirty="0" err="1">
                <a:uFillTx/>
              </a:rPr>
              <a:t>bại</a:t>
            </a:r>
            <a:r>
              <a:rPr lang="en-US" i="1" dirty="0">
                <a:uFillTx/>
              </a:rPr>
              <a:t> </a:t>
            </a:r>
            <a:r>
              <a:rPr lang="en-US" i="1" dirty="0" err="1">
                <a:uFillTx/>
              </a:rPr>
              <a:t>là</a:t>
            </a:r>
            <a:r>
              <a:rPr lang="en-US" i="1" dirty="0">
                <a:uFillTx/>
              </a:rPr>
              <a:t> do </a:t>
            </a:r>
            <a:r>
              <a:rPr lang="en-US" i="1" dirty="0" err="1">
                <a:uFillTx/>
              </a:rPr>
              <a:t>máu</a:t>
            </a:r>
            <a:r>
              <a:rPr lang="en-US" i="1" dirty="0">
                <a:uFillTx/>
              </a:rPr>
              <a:t> </a:t>
            </a:r>
            <a:r>
              <a:rPr lang="en-US" i="1" dirty="0" err="1">
                <a:uFillTx/>
              </a:rPr>
              <a:t>đông</a:t>
            </a:r>
            <a:r>
              <a:rPr lang="en-US" i="1" dirty="0">
                <a:uFillTx/>
              </a:rPr>
              <a:t> </a:t>
            </a:r>
            <a:r>
              <a:rPr lang="en-US" i="1" dirty="0" err="1">
                <a:uFillTx/>
              </a:rPr>
              <a:t>trong</a:t>
            </a:r>
            <a:r>
              <a:rPr lang="en-US" i="1" dirty="0">
                <a:uFillTx/>
              </a:rPr>
              <a:t> </a:t>
            </a:r>
            <a:r>
              <a:rPr lang="en-US" i="1" dirty="0" err="1">
                <a:uFillTx/>
              </a:rPr>
              <a:t>màng</a:t>
            </a:r>
            <a:r>
              <a:rPr lang="en-US" i="1" dirty="0">
                <a:uFillTx/>
              </a:rPr>
              <a:t> </a:t>
            </a:r>
            <a:r>
              <a:rPr lang="en-US" i="1" dirty="0" err="1">
                <a:uFillTx/>
              </a:rPr>
              <a:t>tim.</a:t>
            </a:r>
            <a:r>
              <a:rPr lang="en-US" i="1" dirty="0">
                <a:uFillTx/>
              </a:rPr>
              <a:t> </a:t>
            </a:r>
            <a:r>
              <a:rPr lang="en-US" i="1" dirty="0" err="1">
                <a:uFillTx/>
              </a:rPr>
              <a:t>Huyết</a:t>
            </a:r>
            <a:r>
              <a:rPr lang="en-US" i="1" dirty="0">
                <a:uFillTx/>
              </a:rPr>
              <a:t> </a:t>
            </a:r>
            <a:r>
              <a:rPr lang="en-US" i="1" dirty="0" err="1">
                <a:uFillTx/>
              </a:rPr>
              <a:t>áp</a:t>
            </a:r>
            <a:r>
              <a:rPr lang="en-US" i="1" dirty="0">
                <a:uFillTx/>
              </a:rPr>
              <a:t> &lt; 70mmHg </a:t>
            </a:r>
            <a:r>
              <a:rPr lang="en-US" i="1" dirty="0" err="1">
                <a:uFillTx/>
              </a:rPr>
              <a:t>cần</a:t>
            </a:r>
            <a:r>
              <a:rPr lang="en-US" i="1" dirty="0">
                <a:uFillTx/>
              </a:rPr>
              <a:t> </a:t>
            </a:r>
            <a:r>
              <a:rPr lang="en-US" i="1" dirty="0" err="1">
                <a:uFillTx/>
              </a:rPr>
              <a:t>chuyển</a:t>
            </a:r>
            <a:r>
              <a:rPr lang="en-US" i="1" dirty="0">
                <a:uFillTx/>
              </a:rPr>
              <a:t> </a:t>
            </a:r>
            <a:r>
              <a:rPr lang="en-US" i="1" dirty="0" err="1">
                <a:uFillTx/>
              </a:rPr>
              <a:t>gấp</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vào</a:t>
            </a:r>
            <a:r>
              <a:rPr lang="en-US" i="1" dirty="0">
                <a:uFillTx/>
              </a:rPr>
              <a:t> </a:t>
            </a:r>
            <a:r>
              <a:rPr lang="en-US" i="1" dirty="0" err="1">
                <a:uFillTx/>
              </a:rPr>
              <a:t>phòng</a:t>
            </a:r>
            <a:r>
              <a:rPr lang="en-US" i="1" dirty="0">
                <a:uFillTx/>
              </a:rPr>
              <a:t> </a:t>
            </a:r>
            <a:r>
              <a:rPr lang="en-US" i="1" dirty="0" err="1">
                <a:uFillTx/>
              </a:rPr>
              <a:t>mổ</a:t>
            </a:r>
            <a:r>
              <a:rPr lang="en-US" i="1" dirty="0">
                <a:uFillTx/>
              </a:rPr>
              <a:t> </a:t>
            </a:r>
            <a:r>
              <a:rPr lang="en-US" i="1" dirty="0" err="1">
                <a:uFillTx/>
              </a:rPr>
              <a:t>để</a:t>
            </a:r>
            <a:r>
              <a:rPr lang="en-US" i="1" dirty="0">
                <a:uFillTx/>
              </a:rPr>
              <a:t> </a:t>
            </a:r>
            <a:r>
              <a:rPr lang="en-US" i="1" dirty="0" err="1">
                <a:uFillTx/>
              </a:rPr>
              <a:t>điều</a:t>
            </a:r>
            <a:r>
              <a:rPr lang="en-US" i="1" dirty="0">
                <a:uFillTx/>
              </a:rPr>
              <a:t> </a:t>
            </a:r>
            <a:r>
              <a:rPr lang="en-US" i="1" dirty="0" err="1">
                <a:uFillTx/>
              </a:rPr>
              <a:t>trị</a:t>
            </a:r>
            <a:r>
              <a:rPr lang="en-US" i="1" dirty="0">
                <a:uFillTx/>
              </a:rPr>
              <a:t> </a:t>
            </a:r>
            <a:r>
              <a:rPr lang="en-US" i="1" dirty="0" err="1">
                <a:uFillTx/>
              </a:rPr>
              <a:t>triệt</a:t>
            </a:r>
            <a:r>
              <a:rPr lang="en-US" i="1" dirty="0">
                <a:uFillTx/>
              </a:rPr>
              <a:t> </a:t>
            </a:r>
            <a:r>
              <a:rPr lang="en-US" i="1" dirty="0" err="1">
                <a:uFillTx/>
              </a:rPr>
              <a:t>để</a:t>
            </a:r>
            <a:r>
              <a:rPr lang="en-US" i="1" dirty="0">
                <a:uFillTx/>
              </a:rPr>
              <a:t>.</a:t>
            </a:r>
            <a:endParaRPr lang="en-US" dirty="0">
              <a:uFillTx/>
            </a:endParaRPr>
          </a:p>
          <a:p>
            <a:r>
              <a:rPr lang="en-US" i="1" dirty="0">
                <a:uFillTx/>
              </a:rPr>
              <a:t>Hai </a:t>
            </a:r>
            <a:r>
              <a:rPr lang="en-US" i="1" dirty="0" err="1">
                <a:uFillTx/>
              </a:rPr>
              <a:t>trường</a:t>
            </a:r>
            <a:r>
              <a:rPr lang="en-US" i="1" dirty="0">
                <a:uFillTx/>
              </a:rPr>
              <a:t> </a:t>
            </a:r>
            <a:r>
              <a:rPr lang="en-US" i="1" dirty="0" err="1">
                <a:uFillTx/>
              </a:rPr>
              <a:t>hợp</a:t>
            </a:r>
            <a:r>
              <a:rPr lang="en-US" i="1" dirty="0">
                <a:uFillTx/>
              </a:rPr>
              <a:t> </a:t>
            </a:r>
            <a:r>
              <a:rPr lang="en-US" i="1" dirty="0" err="1">
                <a:uFillTx/>
              </a:rPr>
              <a:t>còn</a:t>
            </a:r>
            <a:r>
              <a:rPr lang="en-US" i="1" dirty="0">
                <a:uFillTx/>
              </a:rPr>
              <a:t> </a:t>
            </a:r>
            <a:r>
              <a:rPr lang="en-US" i="1" dirty="0" err="1">
                <a:uFillTx/>
              </a:rPr>
              <a:t>lại</a:t>
            </a:r>
            <a:r>
              <a:rPr lang="en-US" i="1" dirty="0">
                <a:uFillTx/>
              </a:rPr>
              <a:t> </a:t>
            </a:r>
            <a:r>
              <a:rPr lang="en-US" i="1" dirty="0" err="1">
                <a:uFillTx/>
              </a:rPr>
              <a:t>được</a:t>
            </a:r>
            <a:r>
              <a:rPr lang="en-US" i="1" dirty="0">
                <a:uFillTx/>
              </a:rPr>
              <a:t> </a:t>
            </a:r>
            <a:r>
              <a:rPr lang="en-US" i="1" dirty="0" err="1">
                <a:uFillTx/>
              </a:rPr>
              <a:t>bàn</a:t>
            </a:r>
            <a:r>
              <a:rPr lang="en-US" i="1" dirty="0">
                <a:uFillTx/>
              </a:rPr>
              <a:t> </a:t>
            </a:r>
            <a:r>
              <a:rPr lang="en-US" i="1" dirty="0" err="1">
                <a:uFillTx/>
              </a:rPr>
              <a:t>luận</a:t>
            </a:r>
            <a:r>
              <a:rPr lang="en-US" i="1" dirty="0">
                <a:uFillTx/>
              </a:rPr>
              <a:t> ở </a:t>
            </a:r>
            <a:r>
              <a:rPr lang="en-US" i="1" dirty="0" err="1">
                <a:uFillTx/>
              </a:rPr>
              <a:t>nơi</a:t>
            </a:r>
            <a:r>
              <a:rPr lang="en-US" i="1" dirty="0">
                <a:uFillTx/>
              </a:rPr>
              <a:t> </a:t>
            </a:r>
            <a:r>
              <a:rPr lang="en-US" i="1" dirty="0" err="1">
                <a:uFillTx/>
              </a:rPr>
              <a:t>khác</a:t>
            </a:r>
            <a:r>
              <a:rPr lang="en-US" i="1" dirty="0">
                <a:uFillTx/>
              </a:rPr>
              <a:t>.</a:t>
            </a:r>
            <a:endParaRPr lang="en-US" dirty="0">
              <a:uFillTx/>
            </a:endParaRPr>
          </a:p>
        </p:txBody>
      </p:sp>
      <p:sp>
        <p:nvSpPr>
          <p:cNvPr id="58372" name="Slide Number Placeholder 3"/>
          <p:cNvSpPr>
            <a:spLocks noGrp="1"/>
          </p:cNvSpPr>
          <p:nvPr>
            <p:ph type="sldNum" sz="quarter" idx="5"/>
          </p:nvPr>
        </p:nvSpPr>
        <p:spPr>
          <a:noFill/>
        </p:spPr>
        <p:txBody>
          <a:bodyPr/>
          <a:lstStyle/>
          <a:p>
            <a:fld id="{D90F1114-F5FC-42BE-825C-3225AC8F0846}" type="slidenum">
              <a:rPr lang="en-US" smtClean="0">
                <a:uFillTx/>
              </a:rPr>
              <a:pPr/>
              <a:t>21</a:t>
            </a:fld>
            <a:endParaRPr lang="en-US">
              <a:uFillTx/>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những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chuyển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tới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sau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hơn</a:t>
            </a:r>
            <a:r>
              <a:rPr lang="en-US" sz="1200" i="1" kern="1200" dirty="0">
                <a:solidFill>
                  <a:schemeClr val="tx1"/>
                </a:solidFill>
                <a:uFillTx/>
                <a:latin typeface="Arial" charset="0"/>
                <a:ea typeface="+mn-ea"/>
                <a:cs typeface="+mn-cs"/>
              </a:rPr>
              <a:t> 12g, </a:t>
            </a:r>
            <a:r>
              <a:rPr lang="en-US" sz="1200" i="1" kern="1200" dirty="0" err="1">
                <a:solidFill>
                  <a:schemeClr val="tx1"/>
                </a:solidFill>
                <a:uFillTx/>
                <a:latin typeface="Arial" charset="0"/>
                <a:ea typeface="+mn-ea"/>
                <a:cs typeface="+mn-cs"/>
              </a:rPr>
              <a:t>rất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biểu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hiện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nhiễm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trùng</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TK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phát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hiện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phần</a:t>
            </a:r>
            <a:r>
              <a:rPr lang="en-US" sz="1200" i="1" kern="1200" dirty="0">
                <a:solidFill>
                  <a:schemeClr val="tx1"/>
                </a:solidFill>
                <a:uFillTx/>
                <a:latin typeface="Arial" charset="0"/>
                <a:ea typeface="+mn-ea"/>
                <a:cs typeface="+mn-cs"/>
              </a:rPr>
              <a:t> Disability (</a:t>
            </a:r>
            <a:r>
              <a:rPr lang="en-US" sz="1200" i="1" kern="1200" dirty="0" err="1">
                <a:solidFill>
                  <a:schemeClr val="tx1"/>
                </a:solidFill>
                <a:uFillTx/>
                <a:latin typeface="Arial" charset="0"/>
                <a:ea typeface="+mn-ea"/>
                <a:cs typeface="+mn-cs"/>
              </a:rPr>
              <a:t>liệt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nhầm</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liệt</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hóa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trước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thuốc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Đa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chảy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tim</a:t>
            </a:r>
            <a:r>
              <a:rPr lang="en-US" sz="1200" i="1" kern="1200" baseline="0" dirty="0">
                <a:solidFill>
                  <a:schemeClr val="tx1"/>
                </a:solidFill>
                <a:uFillTx/>
                <a:latin typeface="Arial" charset="0"/>
                <a:ea typeface="+mn-ea"/>
                <a:cs typeface="+mn-cs"/>
              </a:rPr>
              <a:t> </a:t>
            </a:r>
            <a:r>
              <a:rPr lang="en-US" sz="1200" i="1" kern="1200" baseline="0" dirty="0">
                <a:solidFill>
                  <a:schemeClr val="tx1"/>
                </a:solidFill>
                <a:uFillTx/>
                <a:latin typeface="Arial" charset="0"/>
                <a:ea typeface="+mn-ea"/>
                <a:cs typeface="+mn-cs"/>
                <a:sym typeface="Wingdings" pitchFamily="2" charset="2"/>
              </a:rPr>
              <a:t></a:t>
            </a:r>
            <a:r>
              <a:rPr lang="en-US" sz="1200" i="1" kern="1200" dirty="0">
                <a:solidFill>
                  <a:schemeClr val="tx1"/>
                </a:solidFill>
                <a:uFillTx/>
                <a:latin typeface="Arial" charset="0"/>
                <a:ea typeface="+mn-ea"/>
                <a:cs typeface="+mn-cs"/>
              </a:rPr>
              <a:t>TM </a:t>
            </a:r>
            <a:r>
              <a:rPr lang="en-US" sz="1200" i="1" kern="1200" dirty="0" err="1">
                <a:solidFill>
                  <a:schemeClr val="tx1"/>
                </a:solidFill>
                <a:uFillTx/>
                <a:latin typeface="Arial" charset="0"/>
                <a:ea typeface="+mn-ea"/>
                <a:cs typeface="+mn-cs"/>
              </a:rPr>
              <a:t>cổ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xẹp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CVP &lt;5cmH2O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chảy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TM </a:t>
            </a:r>
            <a:r>
              <a:rPr lang="en-US" sz="1200" i="1" kern="1200" dirty="0" err="1">
                <a:solidFill>
                  <a:schemeClr val="tx1"/>
                </a:solidFill>
                <a:uFillTx/>
                <a:latin typeface="Arial" charset="0"/>
                <a:ea typeface="+mn-ea"/>
                <a:cs typeface="+mn-cs"/>
              </a:rPr>
              <a:t>cổ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nổi</a:t>
            </a:r>
            <a:r>
              <a:rPr lang="en-US" sz="1200" i="1" kern="1200" dirty="0">
                <a:solidFill>
                  <a:schemeClr val="tx1"/>
                </a:solidFill>
                <a:uFillTx/>
                <a:latin typeface="Arial" charset="0"/>
                <a:ea typeface="+mn-ea"/>
                <a:cs typeface="+mn-cs"/>
              </a:rPr>
              <a:t> hay CVP&gt;15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CVP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cao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thích</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truyền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dịch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thận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diễn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a:t>
            </a:r>
            <a:r>
              <a:rPr lang="en-US" sz="1200" i="1" kern="1200" dirty="0">
                <a:solidFill>
                  <a:schemeClr val="tx1"/>
                </a:solidFill>
                <a:uFillTx/>
                <a:latin typeface="Arial" charset="0"/>
                <a:ea typeface="+mn-ea"/>
                <a:cs typeface="+mn-cs"/>
              </a:rPr>
              <a:t> 1 </a:t>
            </a:r>
            <a:r>
              <a:rPr lang="en-US" sz="1200" i="1" kern="1200" dirty="0" err="1">
                <a:solidFill>
                  <a:schemeClr val="tx1"/>
                </a:solidFill>
                <a:uFillTx/>
                <a:latin typeface="Arial" charset="0"/>
                <a:ea typeface="+mn-ea"/>
                <a:cs typeface="+mn-cs"/>
              </a:rPr>
              <a:t>cách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riêng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lẻ</a:t>
            </a:r>
            <a:r>
              <a:rPr lang="en-US" sz="1200" i="1" kern="1200" dirty="0">
                <a:solidFill>
                  <a:schemeClr val="tx1"/>
                </a:solidFill>
                <a:uFillTx/>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FontTx/>
              <a:buChar char="-"/>
              <a:defRPr>
                <a:uFillTx/>
              </a:defRPr>
            </a:pPr>
            <a:r>
              <a:rPr lang="en-US" baseline="0" dirty="0">
                <a:uFillTx/>
              </a:rPr>
              <a:t>Blunt car. inj.: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gồm</a:t>
            </a:r>
            <a:r>
              <a:rPr lang="en-US" sz="1200" i="1" kern="1200" dirty="0">
                <a:solidFill>
                  <a:schemeClr val="tx1"/>
                </a:solidFill>
                <a:uFillTx/>
                <a:latin typeface="Arial" charset="0"/>
                <a:ea typeface="+mn-ea"/>
                <a:cs typeface="+mn-cs"/>
              </a:rPr>
              <a:t>: TKMP </a:t>
            </a:r>
            <a:r>
              <a:rPr lang="en-US" sz="1200" i="1" kern="1200" dirty="0" err="1">
                <a:solidFill>
                  <a:schemeClr val="tx1"/>
                </a:solidFill>
                <a:uFillTx/>
                <a:latin typeface="Arial" charset="0"/>
                <a:ea typeface="+mn-ea"/>
                <a:cs typeface="+mn-cs"/>
              </a:rPr>
              <a:t>áp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lực</a:t>
            </a:r>
            <a:r>
              <a:rPr lang="en-US" sz="1200" i="1" kern="1200" dirty="0">
                <a:solidFill>
                  <a:schemeClr val="tx1"/>
                </a:solidFill>
                <a:uFillTx/>
                <a:latin typeface="Arial" charset="0"/>
                <a:ea typeface="+mn-ea"/>
                <a:cs typeface="+mn-cs"/>
              </a:rPr>
              <a:t>, CET, </a:t>
            </a:r>
            <a:r>
              <a:rPr lang="en-US" sz="1200" i="1" kern="1200" dirty="0" err="1">
                <a:solidFill>
                  <a:schemeClr val="tx1"/>
                </a:solidFill>
                <a:uFillTx/>
                <a:latin typeface="Arial" charset="0"/>
                <a:ea typeface="+mn-ea"/>
                <a:cs typeface="+mn-cs"/>
              </a:rPr>
              <a:t>chấn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NMCT, </a:t>
            </a:r>
            <a:r>
              <a:rPr lang="en-US" sz="1200" i="1" kern="1200" dirty="0" err="1">
                <a:solidFill>
                  <a:schemeClr val="tx1"/>
                </a:solidFill>
                <a:uFillTx/>
                <a:latin typeface="Arial" charset="0"/>
                <a:ea typeface="+mn-ea"/>
                <a:cs typeface="+mn-cs"/>
              </a:rPr>
              <a:t>thuyên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tắc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1/3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RL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động.ECG </a:t>
            </a:r>
            <a:r>
              <a:rPr lang="en-US" sz="1200" i="1" kern="1200" dirty="0" err="1">
                <a:solidFill>
                  <a:schemeClr val="tx1"/>
                </a:solidFill>
                <a:uFillTx/>
                <a:latin typeface="Arial" charset="0"/>
                <a:ea typeface="+mn-ea"/>
                <a:cs typeface="+mn-cs"/>
              </a:rPr>
              <a:t>bất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hay </a:t>
            </a:r>
            <a:r>
              <a:rPr lang="en-US" sz="1200" i="1" kern="1200" dirty="0" err="1">
                <a:solidFill>
                  <a:schemeClr val="tx1"/>
                </a:solidFill>
                <a:uFillTx/>
                <a:latin typeface="Arial" charset="0"/>
                <a:ea typeface="+mn-ea"/>
                <a:cs typeface="+mn-cs"/>
              </a:rPr>
              <a:t>loạn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nhịp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dõi</a:t>
            </a:r>
            <a:r>
              <a:rPr lang="en-US" sz="1200" i="1" kern="1200" dirty="0">
                <a:solidFill>
                  <a:schemeClr val="tx1"/>
                </a:solidFill>
                <a:uFillTx/>
                <a:latin typeface="Arial" charset="0"/>
                <a:ea typeface="+mn-ea"/>
                <a:cs typeface="+mn-cs"/>
              </a:rPr>
              <a:t> ECG </a:t>
            </a:r>
            <a:r>
              <a:rPr lang="en-US" sz="1200" i="1" kern="1200" dirty="0" err="1">
                <a:solidFill>
                  <a:schemeClr val="tx1"/>
                </a:solidFill>
                <a:uFillTx/>
                <a:latin typeface="Arial" charset="0"/>
                <a:ea typeface="+mn-ea"/>
                <a:cs typeface="+mn-cs"/>
              </a:rPr>
              <a:t>liên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chống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nhịp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nghĩ</a:t>
            </a:r>
            <a:r>
              <a:rPr lang="en-US" sz="1200" i="1" kern="1200" dirty="0">
                <a:solidFill>
                  <a:schemeClr val="tx1"/>
                </a:solidFill>
                <a:uFillTx/>
                <a:latin typeface="Arial" charset="0"/>
                <a:ea typeface="+mn-ea"/>
                <a:cs typeface="+mn-cs"/>
              </a:rPr>
              <a:t> NMCT </a:t>
            </a:r>
            <a:r>
              <a:rPr lang="en-US" sz="1200" i="1" kern="1200" dirty="0" err="1">
                <a:solidFill>
                  <a:schemeClr val="tx1"/>
                </a:solidFill>
                <a:uFillTx/>
                <a:latin typeface="Arial" charset="0"/>
                <a:ea typeface="+mn-ea"/>
                <a:cs typeface="+mn-cs"/>
              </a:rPr>
              <a:t>thì</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a:t>
            </a:r>
            <a:r>
              <a:rPr lang="en-US" sz="1200" i="1" kern="1200" dirty="0">
                <a:solidFill>
                  <a:schemeClr val="tx1"/>
                </a:solidFill>
                <a:uFillTx/>
                <a:latin typeface="Arial" charset="0"/>
                <a:ea typeface="+mn-ea"/>
                <a:cs typeface="+mn-cs"/>
              </a:rPr>
              <a:t> men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vì</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đặc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hiệu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lượng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động</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hồi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sức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được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việc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i="1" kern="1200" dirty="0">
                <a:solidFill>
                  <a:schemeClr val="tx1"/>
                </a:solidFill>
                <a:uFillTx/>
                <a:latin typeface="Arial" charset="0"/>
                <a:ea typeface="+mn-ea"/>
                <a:cs typeface="+mn-cs"/>
              </a:rPr>
              <a:t> catheter ĐM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tối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ưu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hóa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tiền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inotropic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CĐ SA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tamponade</a:t>
            </a:r>
            <a:r>
              <a:rPr lang="en-US" sz="1200" i="1" kern="1200" dirty="0">
                <a:solidFill>
                  <a:schemeClr val="tx1"/>
                </a:solidFill>
                <a:uFillTx/>
                <a:latin typeface="Arial" charset="0"/>
                <a:ea typeface="+mn-ea"/>
                <a:cs typeface="+mn-cs"/>
              </a:rPr>
              <a:t> hay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ở van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ảnh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động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dõi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ứng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dai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dẳng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kern="1200" dirty="0">
                <a:solidFill>
                  <a:schemeClr val="tx1"/>
                </a:solidFill>
                <a:uFillTx/>
                <a:latin typeface="Arial" charset="0"/>
                <a:ea typeface="+mn-ea"/>
                <a:cs typeface="+mn-cs"/>
              </a:rPr>
              <a:t> intra-aortic balloon pump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giảm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tăng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tưới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Char char="-"/>
              <a:defRPr>
                <a:uFillTx/>
              </a:defRPr>
            </a:pPr>
            <a:r>
              <a:rPr lang="en-US" sz="1200" i="1" kern="1200" dirty="0">
                <a:solidFill>
                  <a:schemeClr val="tx1"/>
                </a:solidFill>
                <a:uFillTx/>
                <a:latin typeface="Arial" charset="0"/>
                <a:ea typeface="+mn-ea"/>
                <a:cs typeface="+mn-cs"/>
              </a:rPr>
              <a:t>NMCT </a:t>
            </a:r>
            <a:r>
              <a:rPr lang="en-US" sz="1200" i="1" kern="1200" dirty="0" err="1">
                <a:solidFill>
                  <a:schemeClr val="tx1"/>
                </a:solidFill>
                <a:uFillTx/>
                <a:latin typeface="Arial" charset="0"/>
                <a:ea typeface="+mn-ea"/>
                <a:cs typeface="+mn-cs"/>
              </a:rPr>
              <a:t>cấp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tai </a:t>
            </a:r>
            <a:r>
              <a:rPr lang="en-US" sz="1200" i="1" kern="1200" dirty="0" err="1">
                <a:solidFill>
                  <a:schemeClr val="tx1"/>
                </a:solidFill>
                <a:uFillTx/>
                <a:latin typeface="Arial" charset="0"/>
                <a:ea typeface="+mn-ea"/>
                <a:cs typeface="+mn-cs"/>
              </a:rPr>
              <a:t>nạn</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lớn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tuổi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dù</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tối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ưu</a:t>
            </a:r>
            <a:r>
              <a:rPr lang="en-US" sz="1200" i="1" kern="1200" dirty="0">
                <a:solidFill>
                  <a:schemeClr val="tx1"/>
                </a:solidFill>
                <a:uFillTx/>
                <a:latin typeface="Arial" charset="0"/>
                <a:ea typeface="+mn-ea"/>
                <a:cs typeface="+mn-cs"/>
              </a:rPr>
              <a:t> ban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bao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gồm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NM, </a:t>
            </a:r>
            <a:r>
              <a:rPr lang="en-US" sz="1200" i="1" kern="1200" dirty="0" err="1">
                <a:solidFill>
                  <a:schemeClr val="tx1"/>
                </a:solidFill>
                <a:uFillTx/>
                <a:latin typeface="Arial" charset="0"/>
                <a:ea typeface="+mn-ea"/>
                <a:cs typeface="+mn-cs"/>
              </a:rPr>
              <a:t>tiêu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can </a:t>
            </a:r>
            <a:r>
              <a:rPr lang="en-US" sz="1200" i="1" kern="1200" dirty="0" err="1">
                <a:solidFill>
                  <a:schemeClr val="tx1"/>
                </a:solidFill>
                <a:uFillTx/>
                <a:latin typeface="Arial" charset="0"/>
                <a:ea typeface="+mn-ea"/>
                <a:cs typeface="+mn-cs"/>
              </a:rPr>
              <a:t>thiệp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cấp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cứu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định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tùy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hợp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cụ</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FontTx/>
              <a:buChar char="-"/>
              <a:defRPr>
                <a:uFillTx/>
              </a:defRPr>
            </a:pPr>
            <a:endParaRPr lang="en-US" sz="1200" kern="1200" dirty="0">
              <a:solidFill>
                <a:schemeClr val="tx1"/>
              </a:solidFill>
              <a:uFillTx/>
              <a:latin typeface="Arial" charset="0"/>
              <a:ea typeface="+mn-ea"/>
              <a:cs typeface="+mn-cs"/>
            </a:endParaRPr>
          </a:p>
          <a:p>
            <a:endParaRPr lang="en-US" dirty="0">
              <a:uFillTx/>
            </a:endParaRPr>
          </a:p>
        </p:txBody>
      </p:sp>
      <p:sp>
        <p:nvSpPr>
          <p:cNvPr id="69636" name="Slide Number Placeholder 3"/>
          <p:cNvSpPr>
            <a:spLocks noGrp="1"/>
          </p:cNvSpPr>
          <p:nvPr>
            <p:ph type="sldNum" sz="quarter" idx="5"/>
          </p:nvPr>
        </p:nvSpPr>
        <p:spPr>
          <a:noFill/>
        </p:spPr>
        <p:txBody>
          <a:bodyPr/>
          <a:lstStyle/>
          <a:p>
            <a:fld id="{381BCF2F-8FC0-4913-A9DF-EB8E65D0E5EA}" type="slidenum">
              <a:rPr lang="en-US" smtClean="0">
                <a:uFillTx/>
              </a:rPr>
              <a:pPr/>
              <a:t>22</a:t>
            </a:fld>
            <a:endParaRPr lang="en-US">
              <a:uFillTx/>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khi</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tìm</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nguồn</a:t>
            </a:r>
            <a:r>
              <a:rPr lang="en-US" sz="1200" i="1" kern="1200" baseline="0" dirty="0">
                <a:solidFill>
                  <a:schemeClr val="tx1"/>
                </a:solidFill>
                <a:uFillTx/>
                <a:latin typeface="Arial" charset="0"/>
                <a:ea typeface="+mn-ea"/>
                <a:cs typeface="+mn-cs"/>
              </a:rPr>
              <a:t> XH </a:t>
            </a:r>
            <a:r>
              <a:rPr lang="en-US" sz="1200" i="1" kern="1200" baseline="0" dirty="0" err="1">
                <a:solidFill>
                  <a:schemeClr val="tx1"/>
                </a:solidFill>
                <a:uFillTx/>
                <a:latin typeface="Arial" charset="0"/>
                <a:ea typeface="+mn-ea"/>
                <a:cs typeface="+mn-cs"/>
              </a:rPr>
              <a:t>nếu</a:t>
            </a:r>
            <a:r>
              <a:rPr lang="en-US" sz="1200" i="1" kern="1200" baseline="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truyền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hồng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nhóm</a:t>
            </a:r>
            <a:r>
              <a:rPr lang="en-US" sz="1200" i="1" kern="1200" dirty="0">
                <a:solidFill>
                  <a:schemeClr val="tx1"/>
                </a:solidFill>
                <a:uFillTx/>
                <a:latin typeface="Arial" charset="0"/>
                <a:ea typeface="+mn-ea"/>
                <a:cs typeface="+mn-cs"/>
              </a:rPr>
              <a:t> O (O </a:t>
            </a:r>
            <a:r>
              <a:rPr lang="en-US" sz="1200" i="1" kern="1200" dirty="0" err="1">
                <a:solidFill>
                  <a:schemeClr val="tx1"/>
                </a:solidFill>
                <a:uFillTx/>
                <a:latin typeface="Arial" charset="0"/>
                <a:ea typeface="+mn-ea"/>
                <a:cs typeface="+mn-cs"/>
              </a:rPr>
              <a:t>Rh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phụ</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tuổi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sinh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đẻ</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HC </a:t>
            </a:r>
            <a:r>
              <a:rPr lang="en-US" sz="1200" i="1" kern="1200" dirty="0" err="1">
                <a:solidFill>
                  <a:schemeClr val="tx1"/>
                </a:solidFill>
                <a:uFillTx/>
                <a:latin typeface="Arial" charset="0"/>
                <a:ea typeface="+mn-ea"/>
                <a:cs typeface="+mn-cs"/>
              </a:rPr>
              <a:t>cùng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nhóm</a:t>
            </a:r>
            <a:r>
              <a:rPr lang="en-US" sz="1200" i="1" kern="1200" dirty="0">
                <a:solidFill>
                  <a:schemeClr val="tx1"/>
                </a:solidFill>
                <a:uFillTx/>
                <a:latin typeface="Arial" charset="0"/>
                <a:ea typeface="+mn-ea"/>
                <a:cs typeface="+mn-cs"/>
                <a:sym typeface="Wingdings" pitchFamily="2" charset="2"/>
              </a:rPr>
              <a:t> </a:t>
            </a:r>
            <a:r>
              <a:rPr lang="en-US" sz="1200" i="1" kern="1200" dirty="0" err="1">
                <a:solidFill>
                  <a:schemeClr val="tx1"/>
                </a:solidFill>
                <a:uFillTx/>
                <a:latin typeface="Arial" charset="0"/>
                <a:ea typeface="+mn-ea"/>
                <a:cs typeface="+mn-cs"/>
                <a:sym typeface="Wingdings" pitchFamily="2" charset="2"/>
              </a:rPr>
              <a:t>phòng</a:t>
            </a:r>
            <a:r>
              <a:rPr lang="en-US" sz="1200" i="1" kern="1200" baseline="0" dirty="0">
                <a:solidFill>
                  <a:schemeClr val="tx1"/>
                </a:solidFill>
                <a:uFillTx/>
                <a:latin typeface="Arial" charset="0"/>
                <a:ea typeface="+mn-ea"/>
                <a:cs typeface="+mn-cs"/>
                <a:sym typeface="Wingdings" pitchFamily="2" charset="2"/>
              </a:rPr>
              <a:t> </a:t>
            </a:r>
            <a:r>
              <a:rPr lang="en-US" sz="1200" i="1" kern="1200" baseline="0" dirty="0" err="1">
                <a:solidFill>
                  <a:schemeClr val="tx1"/>
                </a:solidFill>
                <a:uFillTx/>
                <a:latin typeface="Arial" charset="0"/>
                <a:ea typeface="+mn-ea"/>
                <a:cs typeface="+mn-cs"/>
                <a:sym typeface="Wingdings" pitchFamily="2" charset="2"/>
              </a:rPr>
              <a:t>mổ</a:t>
            </a:r>
            <a:endParaRPr lang="en-US" sz="1200" i="1" kern="1200" dirty="0">
              <a:solidFill>
                <a:schemeClr val="tx1"/>
              </a:solidFill>
              <a:uFillTx/>
              <a:latin typeface="Arial" charset="0"/>
              <a:ea typeface="+mn-ea"/>
              <a:cs typeface="+mn-cs"/>
            </a:endParaRP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bắn</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thuốc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quang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miệng</a:t>
            </a:r>
            <a:r>
              <a:rPr lang="en-US" sz="1200" i="1" kern="1200" dirty="0">
                <a:solidFill>
                  <a:schemeClr val="tx1"/>
                </a:solidFill>
                <a:uFillTx/>
                <a:latin typeface="Arial" charset="0"/>
                <a:ea typeface="+mn-ea"/>
                <a:cs typeface="+mn-cs"/>
              </a:rPr>
              <a:t> VT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tìm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đạo</a:t>
            </a:r>
            <a:r>
              <a:rPr lang="en-US" sz="1200" i="1" kern="1200" dirty="0">
                <a:solidFill>
                  <a:schemeClr val="tx1"/>
                </a:solidFill>
                <a:uFillTx/>
                <a:latin typeface="Arial" charset="0"/>
                <a:ea typeface="+mn-ea"/>
                <a:cs typeface="+mn-cs"/>
              </a:rPr>
              <a:t> hay </a:t>
            </a:r>
            <a:r>
              <a:rPr lang="en-US" sz="1200" i="1" kern="1200" dirty="0" err="1">
                <a:solidFill>
                  <a:schemeClr val="tx1"/>
                </a:solidFill>
                <a:uFillTx/>
                <a:latin typeface="Arial" charset="0"/>
                <a:ea typeface="+mn-ea"/>
                <a:cs typeface="+mn-cs"/>
              </a:rPr>
              <a:t>vị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mảnh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Vd</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VT do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bắn</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chắc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viên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xuyên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hoành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lồng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tự</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VT </a:t>
            </a:r>
            <a:r>
              <a:rPr lang="en-US" sz="1200" i="1" kern="1200" dirty="0" err="1">
                <a:solidFill>
                  <a:schemeClr val="tx1"/>
                </a:solidFill>
                <a:uFillTx/>
                <a:latin typeface="Arial" charset="0"/>
                <a:ea typeface="+mn-ea"/>
                <a:cs typeface="+mn-cs"/>
              </a:rPr>
              <a:t>bên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giá</a:t>
            </a:r>
            <a:r>
              <a:rPr lang="en-US" sz="1200" i="1" kern="1200" dirty="0">
                <a:solidFill>
                  <a:schemeClr val="tx1"/>
                </a:solidFill>
                <a:uFillTx/>
                <a:latin typeface="Arial" charset="0"/>
                <a:ea typeface="+mn-ea"/>
                <a:cs typeface="+mn-cs"/>
              </a:rPr>
              <a:t> TMMP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Không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tại</a:t>
            </a:r>
            <a:r>
              <a:rPr lang="en-US" sz="1200" i="1" kern="1200" dirty="0">
                <a:solidFill>
                  <a:schemeClr val="tx1"/>
                </a:solidFill>
                <a:uFillTx/>
                <a:latin typeface="Arial" charset="0"/>
                <a:ea typeface="+mn-ea"/>
                <a:cs typeface="+mn-cs"/>
              </a:rPr>
              <a:t> ED, </a:t>
            </a:r>
            <a:r>
              <a:rPr lang="en-US" sz="1200" i="1" kern="1200" dirty="0" err="1">
                <a:solidFill>
                  <a:schemeClr val="tx1"/>
                </a:solidFill>
                <a:uFillTx/>
                <a:latin typeface="Arial" charset="0"/>
                <a:ea typeface="+mn-ea"/>
                <a:cs typeface="+mn-cs"/>
              </a:rPr>
              <a:t>vì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chẹn</a:t>
            </a:r>
            <a:r>
              <a:rPr lang="en-US" sz="1200" i="1" kern="1200" dirty="0">
                <a:solidFill>
                  <a:schemeClr val="tx1"/>
                </a:solidFill>
                <a:uFillTx/>
                <a:latin typeface="Arial" charset="0"/>
                <a:ea typeface="+mn-ea"/>
                <a:cs typeface="+mn-cs"/>
              </a:rPr>
              <a:t> mm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rách</a:t>
            </a:r>
            <a:r>
              <a:rPr lang="en-US" sz="1200" i="1" kern="1200" dirty="0">
                <a:solidFill>
                  <a:schemeClr val="tx1"/>
                </a:solidFill>
                <a:uFillTx/>
                <a:latin typeface="Arial" charset="0"/>
                <a:ea typeface="+mn-ea"/>
                <a:cs typeface="+mn-cs"/>
              </a:rPr>
              <a:t>. PTV </a:t>
            </a:r>
            <a:r>
              <a:rPr lang="en-US" sz="1200" i="1" kern="1200" dirty="0" err="1">
                <a:solidFill>
                  <a:schemeClr val="tx1"/>
                </a:solidFill>
                <a:uFillTx/>
                <a:latin typeface="Arial" charset="0"/>
                <a:ea typeface="+mn-ea"/>
                <a:cs typeface="+mn-cs"/>
              </a:rPr>
              <a:t>chỉ</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sẵn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sàng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pm, </a:t>
            </a:r>
            <a:r>
              <a:rPr lang="en-US" sz="1200" i="1" kern="1200" dirty="0" err="1">
                <a:solidFill>
                  <a:schemeClr val="tx1"/>
                </a:solidFill>
                <a:uFillTx/>
                <a:latin typeface="Arial" charset="0"/>
                <a:ea typeface="+mn-ea"/>
                <a:cs typeface="+mn-cs"/>
              </a:rPr>
              <a:t>lý</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tưởng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bộc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lộ</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phẫu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đủ</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hợp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dao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cổ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ảnh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mm </a:t>
            </a:r>
            <a:r>
              <a:rPr lang="en-US" sz="1200" i="1" kern="1200" dirty="0" err="1">
                <a:solidFill>
                  <a:schemeClr val="tx1"/>
                </a:solidFill>
                <a:uFillTx/>
                <a:latin typeface="Arial" charset="0"/>
                <a:ea typeface="+mn-ea"/>
                <a:cs typeface="+mn-cs"/>
              </a:rPr>
              <a:t>trước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mổ</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CĐ PT </a:t>
            </a:r>
            <a:r>
              <a:rPr lang="en-US" sz="1200" i="1" kern="1200" dirty="0" err="1">
                <a:solidFill>
                  <a:schemeClr val="tx1"/>
                </a:solidFill>
                <a:uFillTx/>
                <a:latin typeface="Arial" charset="0"/>
                <a:ea typeface="+mn-ea"/>
                <a:cs typeface="+mn-cs"/>
              </a:rPr>
              <a:t>gồm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tụt</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TMMP </a:t>
            </a:r>
            <a:r>
              <a:rPr lang="en-US" sz="1200" i="1" kern="1200" dirty="0" err="1">
                <a:solidFill>
                  <a:schemeClr val="tx1"/>
                </a:solidFill>
                <a:uFillTx/>
                <a:latin typeface="Arial" charset="0"/>
                <a:ea typeface="+mn-ea"/>
                <a:cs typeface="+mn-cs"/>
              </a:rPr>
              <a:t>lượng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nhiều</a:t>
            </a:r>
            <a:r>
              <a:rPr lang="en-US" sz="1200" i="1" kern="1200" dirty="0">
                <a:solidFill>
                  <a:schemeClr val="tx1"/>
                </a:solidFill>
                <a:uFillTx/>
                <a:latin typeface="Arial" charset="0"/>
                <a:ea typeface="+mn-ea"/>
                <a:cs typeface="+mn-cs"/>
              </a:rPr>
              <a:t>, FAST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dịch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tự</a:t>
            </a:r>
            <a:r>
              <a:rPr lang="en-US" sz="1200" i="1" kern="1200" dirty="0">
                <a:solidFill>
                  <a:schemeClr val="tx1"/>
                </a:solidFill>
                <a:uFillTx/>
                <a:latin typeface="Arial" charset="0"/>
                <a:ea typeface="+mn-ea"/>
                <a:cs typeface="+mn-cs"/>
              </a:rPr>
              <a:t> do ổ </a:t>
            </a:r>
            <a:r>
              <a:rPr lang="en-US" sz="1200" i="1" kern="1200" dirty="0" err="1">
                <a:solidFill>
                  <a:schemeClr val="tx1"/>
                </a:solidFill>
                <a:uFillTx/>
                <a:latin typeface="Arial" charset="0"/>
                <a:ea typeface="+mn-ea"/>
                <a:cs typeface="+mn-cs"/>
              </a:rPr>
              <a:t>bụng</a:t>
            </a:r>
            <a:endParaRPr lang="en-US" sz="1200" i="1" kern="1200" dirty="0">
              <a:solidFill>
                <a:schemeClr val="tx1"/>
              </a:solidFill>
              <a:uFillTx/>
              <a:latin typeface="Arial" charset="0"/>
              <a:ea typeface="+mn-ea"/>
              <a:cs typeface="+mn-cs"/>
            </a:endParaRP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chỉ</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định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rõ</a:t>
            </a:r>
            <a:r>
              <a:rPr lang="en-US" sz="1200" i="1" kern="1200" dirty="0">
                <a:solidFill>
                  <a:schemeClr val="tx1"/>
                </a:solidFill>
                <a:uFillTx/>
                <a:latin typeface="Arial" charset="0"/>
                <a:ea typeface="+mn-ea"/>
                <a:cs typeface="+mn-cs"/>
              </a:rPr>
              <a:t> </a:t>
            </a:r>
            <a:r>
              <a:rPr lang="en-US" sz="1200" i="1" kern="1200" dirty="0">
                <a:solidFill>
                  <a:schemeClr val="tx1"/>
                </a:solidFill>
                <a:uFillTx/>
                <a:latin typeface="Arial" charset="0"/>
                <a:ea typeface="+mn-ea"/>
                <a:cs typeface="+mn-cs"/>
                <a:sym typeface="Wingdings" pitchFamily="2" charset="2"/>
              </a:rPr>
              <a: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tìm</a:t>
            </a:r>
            <a:r>
              <a:rPr lang="en-US" sz="1200" i="1" kern="1200" dirty="0">
                <a:solidFill>
                  <a:schemeClr val="tx1"/>
                </a:solidFill>
                <a:uFillTx/>
                <a:latin typeface="Arial" charset="0"/>
                <a:ea typeface="+mn-ea"/>
                <a:cs typeface="+mn-cs"/>
              </a:rPr>
              <a:t> 5 </a:t>
            </a:r>
            <a:r>
              <a:rPr lang="en-US" sz="1200" i="1" kern="1200" dirty="0" err="1">
                <a:solidFill>
                  <a:schemeClr val="tx1"/>
                </a:solidFill>
                <a:uFillTx/>
                <a:latin typeface="Arial" charset="0"/>
                <a:ea typeface="+mn-ea"/>
                <a:cs typeface="+mn-cs"/>
              </a:rPr>
              <a:t>nguồn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chi</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FAST </a:t>
            </a:r>
            <a:r>
              <a:rPr lang="en-US" sz="1200" i="1" kern="1200" dirty="0" err="1">
                <a:solidFill>
                  <a:schemeClr val="tx1"/>
                </a:solidFill>
                <a:uFillTx/>
                <a:latin typeface="Arial" charset="0"/>
                <a:ea typeface="+mn-ea"/>
                <a:cs typeface="+mn-cs"/>
              </a:rPr>
              <a: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tụt</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chọc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hút</a:t>
            </a:r>
            <a:r>
              <a:rPr lang="en-US" sz="1200" i="1" kern="1200" dirty="0">
                <a:solidFill>
                  <a:schemeClr val="tx1"/>
                </a:solidFill>
                <a:uFillTx/>
                <a:latin typeface="Arial" charset="0"/>
                <a:ea typeface="+mn-ea"/>
                <a:cs typeface="+mn-cs"/>
              </a:rPr>
              <a:t> ổ </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đoán</a:t>
            </a:r>
            <a:endParaRPr lang="en-US" sz="1200" i="1" kern="1200" dirty="0">
              <a:solidFill>
                <a:schemeClr val="tx1"/>
              </a:solidFill>
              <a:uFillTx/>
              <a:latin typeface="Arial" charset="0"/>
              <a:ea typeface="+mn-ea"/>
              <a:cs typeface="+mn-cs"/>
            </a:endParaRPr>
          </a:p>
          <a:p>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chi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tìm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kèm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kèm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tiềm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rlhđ</a:t>
            </a:r>
            <a:r>
              <a:rPr lang="en-US" sz="1200"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Mỗi</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xương</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sườn</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gãy</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mất</a:t>
            </a:r>
            <a:r>
              <a:rPr lang="en-US" sz="1200" b="1" i="1" kern="1200" dirty="0">
                <a:solidFill>
                  <a:schemeClr val="tx1"/>
                </a:solidFill>
                <a:uFillTx/>
                <a:latin typeface="Arial" charset="0"/>
                <a:ea typeface="+mn-ea"/>
                <a:cs typeface="+mn-cs"/>
              </a:rPr>
              <a:t> 100-200ml </a:t>
            </a:r>
            <a:r>
              <a:rPr lang="en-US" sz="1200" b="1" i="1" kern="1200" dirty="0" err="1">
                <a:solidFill>
                  <a:schemeClr val="tx1"/>
                </a:solidFill>
                <a:uFillTx/>
                <a:latin typeface="Arial" charset="0"/>
                <a:ea typeface="+mn-ea"/>
                <a:cs typeface="+mn-cs"/>
              </a:rPr>
              <a:t>máu</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x.chày</a:t>
            </a:r>
            <a:r>
              <a:rPr lang="en-US" sz="1200" b="1" i="1" kern="1200" dirty="0">
                <a:solidFill>
                  <a:schemeClr val="tx1"/>
                </a:solidFill>
                <a:uFillTx/>
                <a:latin typeface="Arial" charset="0"/>
                <a:ea typeface="+mn-ea"/>
                <a:cs typeface="+mn-cs"/>
              </a:rPr>
              <a:t> 300-500ml, </a:t>
            </a:r>
            <a:r>
              <a:rPr lang="en-US" sz="1200" b="1" i="1" kern="1200" dirty="0" err="1">
                <a:solidFill>
                  <a:schemeClr val="tx1"/>
                </a:solidFill>
                <a:uFillTx/>
                <a:latin typeface="Arial" charset="0"/>
                <a:ea typeface="+mn-ea"/>
                <a:cs typeface="+mn-cs"/>
              </a:rPr>
              <a:t>x.đùi</a:t>
            </a:r>
            <a:r>
              <a:rPr lang="en-US" sz="1200" b="1" i="1" kern="1200" dirty="0">
                <a:solidFill>
                  <a:schemeClr val="tx1"/>
                </a:solidFill>
                <a:uFillTx/>
                <a:latin typeface="Arial" charset="0"/>
                <a:ea typeface="+mn-ea"/>
                <a:cs typeface="+mn-cs"/>
              </a:rPr>
              <a:t> 800-1000ml, </a:t>
            </a:r>
            <a:r>
              <a:rPr lang="en-US" sz="1200" b="1" i="1" kern="1200" dirty="0" err="1">
                <a:solidFill>
                  <a:schemeClr val="tx1"/>
                </a:solidFill>
                <a:uFillTx/>
                <a:latin typeface="Arial" charset="0"/>
                <a:ea typeface="+mn-ea"/>
                <a:cs typeface="+mn-cs"/>
              </a:rPr>
              <a:t>x.chậu</a:t>
            </a:r>
            <a:r>
              <a:rPr lang="en-US" sz="1200" b="1" i="1" kern="1200" dirty="0">
                <a:solidFill>
                  <a:schemeClr val="tx1"/>
                </a:solidFill>
                <a:uFillTx/>
                <a:latin typeface="Arial" charset="0"/>
                <a:ea typeface="+mn-ea"/>
                <a:cs typeface="+mn-cs"/>
              </a:rPr>
              <a:t> &gt;1000ml. </a:t>
            </a:r>
            <a:r>
              <a:rPr lang="en-US" sz="1200" i="1" kern="1200" dirty="0" err="1">
                <a:solidFill>
                  <a:schemeClr val="tx1"/>
                </a:solidFill>
                <a:uFillTx/>
                <a:latin typeface="Arial" charset="0"/>
                <a:ea typeface="+mn-ea"/>
                <a:cs typeface="+mn-cs"/>
              </a:rPr>
              <a:t>các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gộp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đe</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dọa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dù</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lẻ</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rlhđ</a:t>
            </a:r>
            <a:endParaRPr lang="en-US" sz="1200" i="1" kern="1200" dirty="0">
              <a:solidFill>
                <a:schemeClr val="tx1"/>
              </a:solidFill>
              <a:uFillTx/>
              <a:latin typeface="Arial" charset="0"/>
              <a:ea typeface="+mn-ea"/>
              <a:cs typeface="+mn-cs"/>
            </a:endParaRP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Vai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trò</a:t>
            </a:r>
            <a:r>
              <a:rPr lang="en-US" sz="1200" i="1" kern="1200" dirty="0">
                <a:solidFill>
                  <a:schemeClr val="tx1"/>
                </a:solidFill>
                <a:uFillTx/>
                <a:latin typeface="Arial" charset="0"/>
                <a:ea typeface="+mn-ea"/>
                <a:cs typeface="+mn-cs"/>
              </a:rPr>
              <a:t> ED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tụt</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còn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bàn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cục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bục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HA&gt;90mmHg </a:t>
            </a:r>
            <a:r>
              <a:rPr lang="en-US" sz="1200" i="1" kern="1200" dirty="0">
                <a:solidFill>
                  <a:schemeClr val="tx1"/>
                </a:solidFill>
                <a:uFillTx/>
                <a:latin typeface="Arial" charset="0"/>
                <a:ea typeface="+mn-ea"/>
                <a:cs typeface="+mn-cs"/>
                <a:sym typeface="Wingdings"/>
              </a:rPr>
              <a: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ngưỡng</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VT</a:t>
            </a:r>
            <a:r>
              <a:rPr lang="en-US" sz="1200" i="1" kern="1200" baseline="0" dirty="0">
                <a:solidFill>
                  <a:schemeClr val="tx1"/>
                </a:solidFill>
                <a:uFillTx/>
                <a:latin typeface="Arial" charset="0"/>
                <a:ea typeface="+mn-ea"/>
                <a:cs typeface="+mn-cs"/>
              </a:rPr>
              <a:t> mm </a:t>
            </a:r>
            <a:r>
              <a:rPr lang="en-US" sz="1200" i="1" kern="1200" baseline="0" dirty="0" err="1">
                <a:solidFill>
                  <a:schemeClr val="tx1"/>
                </a:solidFill>
                <a:uFillTx/>
                <a:latin typeface="Arial" charset="0"/>
                <a:ea typeface="+mn-ea"/>
                <a:cs typeface="+mn-cs"/>
              </a:rPr>
              <a:t>trong</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não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đòi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hỏi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duy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trì</a:t>
            </a:r>
            <a:r>
              <a:rPr lang="en-US" sz="1200" i="1" kern="1200" dirty="0">
                <a:solidFill>
                  <a:schemeClr val="tx1"/>
                </a:solidFill>
                <a:uFillTx/>
                <a:latin typeface="Arial" charset="0"/>
                <a:ea typeface="+mn-ea"/>
                <a:cs typeface="+mn-cs"/>
              </a:rPr>
              <a:t> HA&gt;90.</a:t>
            </a:r>
            <a:endParaRPr lang="en-US" sz="1200" kern="1200" dirty="0">
              <a:solidFill>
                <a:schemeClr val="tx1"/>
              </a:solidFill>
              <a:uFillTx/>
              <a:latin typeface="Arial" charset="0"/>
              <a:ea typeface="+mn-ea"/>
              <a:cs typeface="+mn-cs"/>
            </a:endParaRPr>
          </a:p>
          <a:p>
            <a:endParaRPr lang="en-US" dirty="0">
              <a:uFillTx/>
            </a:endParaRPr>
          </a:p>
        </p:txBody>
      </p:sp>
      <p:sp>
        <p:nvSpPr>
          <p:cNvPr id="69636" name="Slide Number Placeholder 3"/>
          <p:cNvSpPr>
            <a:spLocks noGrp="1"/>
          </p:cNvSpPr>
          <p:nvPr>
            <p:ph type="sldNum" sz="quarter" idx="5"/>
          </p:nvPr>
        </p:nvSpPr>
        <p:spPr>
          <a:noFill/>
        </p:spPr>
        <p:txBody>
          <a:bodyPr/>
          <a:lstStyle/>
          <a:p>
            <a:fld id="{381BCF2F-8FC0-4913-A9DF-EB8E65D0E5EA}" type="slidenum">
              <a:rPr lang="en-US" smtClean="0">
                <a:uFillTx/>
              </a:rPr>
              <a:pPr/>
              <a:t>23</a:t>
            </a:fld>
            <a:endParaRPr lang="en-US">
              <a:uFillTx/>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p:sp>
      <p:sp>
        <p:nvSpPr>
          <p:cNvPr id="59395" name="Notes Placeholder 2"/>
          <p:cNvSpPr>
            <a:spLocks noGrp="1"/>
          </p:cNvSpPr>
          <p:nvPr>
            <p:ph type="body" idx="1"/>
          </p:nvPr>
        </p:nvSpPr>
        <p:spPr>
          <a:noFill/>
        </p:spPr>
        <p:txBody>
          <a:bodyPr/>
          <a:lstStyle/>
          <a:p>
            <a:r>
              <a:rPr lang="en-US" i="1">
                <a:uFillTx/>
              </a:rPr>
              <a:t>-</a:t>
            </a:r>
            <a:r>
              <a:rPr lang="en-US" b="1" i="1">
                <a:uFillTx/>
              </a:rPr>
              <a:t>Tràn máu màng phổi massive </a:t>
            </a:r>
            <a:r>
              <a:rPr lang="en-US" i="1">
                <a:uFillTx/>
              </a:rPr>
              <a:t>là &gt; 1,500ml</a:t>
            </a:r>
            <a:r>
              <a:rPr lang="en-US">
                <a:uFillTx/>
              </a:rPr>
              <a:t>  (/in the pediatric population, one third of the patient's blood volume in the pleural space)</a:t>
            </a:r>
          </a:p>
          <a:p>
            <a:r>
              <a:rPr lang="en-US">
                <a:uFillTx/>
              </a:rPr>
              <a:t>CT: TMMP do gãy xs/rách phổi</a:t>
            </a:r>
          </a:p>
          <a:p>
            <a:r>
              <a:rPr lang="en-US">
                <a:uFillTx/>
              </a:rPr>
              <a:t>VT: TMMP do tổn thương mm phổi/hệ thống. </a:t>
            </a:r>
          </a:p>
          <a:p>
            <a:r>
              <a:rPr lang="en-US">
                <a:uFillTx/>
                <a:sym typeface="Wingdings" pitchFamily="2" charset="2"/>
              </a:rPr>
              <a:t> DLMP nở phổi  Mổ</a:t>
            </a:r>
            <a:endParaRPr lang="en-US">
              <a:uFillTx/>
            </a:endParaRPr>
          </a:p>
          <a:p>
            <a:r>
              <a:rPr lang="en-US" i="1">
                <a:uFillTx/>
              </a:rPr>
              <a:t>-dẫn lưu màng phổi là phương tiện tin tưởng duy nhất biết được lượng máu màng phổi</a:t>
            </a:r>
            <a:endParaRPr lang="en-US">
              <a:uFillTx/>
            </a:endParaRPr>
          </a:p>
        </p:txBody>
      </p:sp>
      <p:sp>
        <p:nvSpPr>
          <p:cNvPr id="59396" name="Slide Number Placeholder 3"/>
          <p:cNvSpPr>
            <a:spLocks noGrp="1"/>
          </p:cNvSpPr>
          <p:nvPr>
            <p:ph type="sldNum" sz="quarter" idx="5"/>
          </p:nvPr>
        </p:nvSpPr>
        <p:spPr>
          <a:noFill/>
        </p:spPr>
        <p:txBody>
          <a:bodyPr/>
          <a:lstStyle/>
          <a:p>
            <a:fld id="{3CBF8A1B-9228-49BC-AF7D-D5B81057A683}" type="slidenum">
              <a:rPr lang="en-US" smtClean="0">
                <a:uFillTx/>
              </a:rPr>
              <a:pPr/>
              <a:t>24</a:t>
            </a:fld>
            <a:endParaRPr lang="en-US">
              <a:uFillTx/>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p:sp>
      <p:sp>
        <p:nvSpPr>
          <p:cNvPr id="60419" name="Notes Placeholder 2"/>
          <p:cNvSpPr>
            <a:spLocks noGrp="1"/>
          </p:cNvSpPr>
          <p:nvPr>
            <p:ph type="body" idx="1"/>
          </p:nvPr>
        </p:nvSpPr>
        <p:spPr>
          <a:noFill/>
        </p:spPr>
        <p:txBody>
          <a:bodyPr/>
          <a:lstStyle/>
          <a:p>
            <a:r>
              <a:rPr lang="en-US" i="1">
                <a:uFillTx/>
              </a:rPr>
              <a:t>-Chèn ép tim thường xảy ra do vết thương tim, hoặc đôi khi do vỡ tim nhất là vỡ tiểu nhĩ. Trong tình trạng cấp, &lt;100ml máu ở màng tim cũng gây chèn ép màng ngoài tim. </a:t>
            </a:r>
          </a:p>
          <a:p>
            <a:r>
              <a:rPr lang="en-US" i="1">
                <a:uFillTx/>
              </a:rPr>
              <a:t>Tam chứng Beck’s =TM cổ nổi +  muffled heart tones + huyết áp giảm </a:t>
            </a:r>
            <a:r>
              <a:rPr lang="en-US" i="1">
                <a:uFillTx/>
                <a:sym typeface="Wingdings" pitchFamily="2" charset="2"/>
              </a:rPr>
              <a:t> </a:t>
            </a:r>
            <a:r>
              <a:rPr lang="en-US" i="1">
                <a:uFillTx/>
              </a:rPr>
              <a:t>không thường xuyên. </a:t>
            </a:r>
            <a:r>
              <a:rPr lang="en-US" i="1" u="sng">
                <a:uFillTx/>
              </a:rPr>
              <a:t>Chẩn đóan tốt nhất là siêu âm tim</a:t>
            </a:r>
            <a:r>
              <a:rPr lang="en-US" i="1">
                <a:uFillTx/>
              </a:rPr>
              <a:t>.</a:t>
            </a:r>
          </a:p>
          <a:p>
            <a:r>
              <a:rPr lang="en-US" i="1">
                <a:uFillTx/>
              </a:rPr>
              <a:t>Chọc dò màng tim dưới siêu âm ra 15-20ml thường ổn định được huyết động học, tránh thiếu máu cơ tim dưới nội mạc và loạn nhịp tim chết người, giúp có thể chuyển bệnh nhân đến phòng mổ </a:t>
            </a:r>
            <a:r>
              <a:rPr lang="en-US" i="1">
                <a:uFillTx/>
                <a:sym typeface="Wingdings" pitchFamily="2" charset="2"/>
              </a:rPr>
              <a:t></a:t>
            </a:r>
            <a:r>
              <a:rPr lang="en-US" i="1">
                <a:uFillTx/>
              </a:rPr>
              <a:t> thành công được 80% trường hợp, thất bại là do máu đông trong màng tim. Huyết áp &lt; 70mmHg warrant </a:t>
            </a:r>
            <a:r>
              <a:rPr lang="en-US" b="1">
                <a:uFillTx/>
              </a:rPr>
              <a:t>emergency department thoracotomy (EDT)</a:t>
            </a:r>
            <a:r>
              <a:rPr lang="en-US" i="1">
                <a:uFillTx/>
              </a:rPr>
              <a:t>to address the injury.</a:t>
            </a:r>
            <a:endParaRPr lang="en-US">
              <a:uFillTx/>
            </a:endParaRPr>
          </a:p>
        </p:txBody>
      </p:sp>
      <p:sp>
        <p:nvSpPr>
          <p:cNvPr id="60420" name="Slide Number Placeholder 3"/>
          <p:cNvSpPr>
            <a:spLocks noGrp="1"/>
          </p:cNvSpPr>
          <p:nvPr>
            <p:ph type="sldNum" sz="quarter" idx="5"/>
          </p:nvPr>
        </p:nvSpPr>
        <p:spPr>
          <a:noFill/>
        </p:spPr>
        <p:txBody>
          <a:bodyPr/>
          <a:lstStyle/>
          <a:p>
            <a:fld id="{0C245797-C4AE-43D7-AAB1-94E8A0D476B3}" type="slidenum">
              <a:rPr lang="en-US" smtClean="0">
                <a:uFillTx/>
              </a:rPr>
              <a:pPr/>
              <a:t>25</a:t>
            </a:fld>
            <a:endParaRPr lang="en-US">
              <a:uFillTx/>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p:spPr>
        <p:txBody>
          <a:bodyPr/>
          <a:lstStyle/>
          <a:p>
            <a:r>
              <a:rPr lang="en-US" dirty="0">
                <a:uFillTx/>
              </a:rPr>
              <a:t>Neurologic evaluation before administration of neuromuscular blockade for intubation is critical. Subtle changes in mental status can be caused by hypoxia, </a:t>
            </a:r>
            <a:r>
              <a:rPr lang="en-US" dirty="0" err="1">
                <a:uFillTx/>
              </a:rPr>
              <a:t>hypercarbia</a:t>
            </a:r>
            <a:r>
              <a:rPr lang="en-US" dirty="0">
                <a:uFillTx/>
              </a:rPr>
              <a:t>, or </a:t>
            </a:r>
            <a:r>
              <a:rPr lang="en-US" dirty="0" err="1">
                <a:uFillTx/>
              </a:rPr>
              <a:t>hypovolemia</a:t>
            </a:r>
            <a:r>
              <a:rPr lang="en-US" dirty="0">
                <a:uFillTx/>
              </a:rPr>
              <a:t>, or may be an early sign of increasing intracranial pressure. An abnormal mental status should prompt an immediate </a:t>
            </a:r>
            <a:r>
              <a:rPr lang="en-US" b="1" dirty="0">
                <a:uFillTx/>
              </a:rPr>
              <a:t>re-evaluation of the ABCs</a:t>
            </a:r>
            <a:r>
              <a:rPr lang="en-US" dirty="0">
                <a:uFillTx/>
              </a:rPr>
              <a:t> and consideration of central nervous system injury. </a:t>
            </a:r>
          </a:p>
          <a:p>
            <a:r>
              <a:rPr lang="en-US" dirty="0">
                <a:uFillTx/>
              </a:rPr>
              <a:t>Deterioration in mental status may be </a:t>
            </a:r>
            <a:r>
              <a:rPr lang="en-US" b="1" dirty="0">
                <a:uFillTx/>
              </a:rPr>
              <a:t>subtle and may not progress in a predictable fashion</a:t>
            </a:r>
            <a:r>
              <a:rPr lang="en-US" dirty="0">
                <a:uFillTx/>
              </a:rPr>
              <a:t>. For example, previously calm, cooperative patients may become anxious and combative as they become hypoxic. However, a patient who is agitated and combative from drugs or alcohol may become somnolent if </a:t>
            </a:r>
            <a:r>
              <a:rPr lang="en-US" dirty="0" err="1">
                <a:uFillTx/>
              </a:rPr>
              <a:t>hypovolemic</a:t>
            </a:r>
            <a:r>
              <a:rPr lang="en-US" dirty="0">
                <a:uFillTx/>
              </a:rPr>
              <a:t> shock develops. </a:t>
            </a:r>
          </a:p>
          <a:p>
            <a:r>
              <a:rPr lang="en-US" b="1" dirty="0">
                <a:uFillTx/>
              </a:rPr>
              <a:t>Seriously injured patients must have all of their clothing removed to avoid overlooking limb- or life-threatening injuries.</a:t>
            </a:r>
          </a:p>
        </p:txBody>
      </p:sp>
      <p:sp>
        <p:nvSpPr>
          <p:cNvPr id="65540" name="Slide Number Placeholder 3"/>
          <p:cNvSpPr>
            <a:spLocks noGrp="1"/>
          </p:cNvSpPr>
          <p:nvPr>
            <p:ph type="sldNum" sz="quarter" idx="5"/>
          </p:nvPr>
        </p:nvSpPr>
        <p:spPr>
          <a:noFill/>
        </p:spPr>
        <p:txBody>
          <a:bodyPr/>
          <a:lstStyle/>
          <a:p>
            <a:fld id="{88A64A8C-9C65-48B0-8410-29596C977A93}" type="slidenum">
              <a:rPr lang="en-US" smtClean="0">
                <a:uFillTx/>
              </a:rPr>
              <a:pPr/>
              <a:t>26</a:t>
            </a:fld>
            <a:endParaRPr lang="en-US">
              <a:uFillTx/>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p:sp>
      <p:sp>
        <p:nvSpPr>
          <p:cNvPr id="66563" name="Notes Placeholder 2"/>
          <p:cNvSpPr>
            <a:spLocks noGrp="1"/>
          </p:cNvSpPr>
          <p:nvPr>
            <p:ph type="body" idx="1"/>
          </p:nvPr>
        </p:nvSpPr>
        <p:spPr>
          <a:noFill/>
        </p:spPr>
        <p:txBody>
          <a:bodyPr/>
          <a:lstStyle/>
          <a:p>
            <a:r>
              <a:rPr lang="en-US" i="1">
                <a:uFillTx/>
              </a:rPr>
              <a:t>Thang điểm Glasgow nên được tính cho tất cả bệnh nhân chấn thương. Điểm 13-15 là chấn thương đầu nhẹ, từ 9-12 là chấn thương trung bình, và &lt; 9 là tổn thương nặng. Chỉ số này có ích lợi để phân loại và tiên lượng bệnh.</a:t>
            </a:r>
            <a:endParaRPr lang="en-US">
              <a:uFillTx/>
            </a:endParaRPr>
          </a:p>
        </p:txBody>
      </p:sp>
      <p:sp>
        <p:nvSpPr>
          <p:cNvPr id="66564" name="Slide Number Placeholder 3"/>
          <p:cNvSpPr>
            <a:spLocks noGrp="1"/>
          </p:cNvSpPr>
          <p:nvPr>
            <p:ph type="sldNum" sz="quarter" idx="5"/>
          </p:nvPr>
        </p:nvSpPr>
        <p:spPr>
          <a:noFill/>
        </p:spPr>
        <p:txBody>
          <a:bodyPr/>
          <a:lstStyle/>
          <a:p>
            <a:fld id="{2840596E-F8D9-41BB-8251-328A8DE3DEE0}" type="slidenum">
              <a:rPr lang="en-US" smtClean="0">
                <a:uFillTx/>
              </a:rPr>
              <a:pPr/>
              <a:t>27</a:t>
            </a:fld>
            <a:endParaRPr lang="en-US">
              <a:uFillTx/>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p:spPr>
        <p:txBody>
          <a:bodyPr/>
          <a:lstStyle/>
          <a:p>
            <a:r>
              <a:rPr lang="en-US">
                <a:uFillTx/>
              </a:rPr>
              <a:t>EDT: nghiên cứu đoàn hệ 30 năm </a:t>
            </a:r>
            <a:r>
              <a:rPr lang="en-US">
                <a:uFillTx/>
                <a:sym typeface="Wingdings" pitchFamily="2" charset="2"/>
              </a:rPr>
              <a:t> </a:t>
            </a:r>
            <a:r>
              <a:rPr lang="en-US" u="sng">
                <a:uFillTx/>
              </a:rPr>
              <a:t>highest survival rate after isolated cardiac injury; 35% of patients presenting in shock and 20% without vital signs (i.e., pulse or obtainable blood pressure) are resuscitated after isolated penetrating injury to the heart</a:t>
            </a:r>
            <a:r>
              <a:rPr lang="en-US">
                <a:uFillTx/>
              </a:rPr>
              <a:t>. For all penetrating wounds, survival rate is 15%. Conversely, patient outcome is poor when EDT is done for blunt trauma, with 2% survival among patients in shock and &lt;1% survival among those with no vital signs. </a:t>
            </a:r>
          </a:p>
          <a:p>
            <a:r>
              <a:rPr lang="en-US" i="1">
                <a:uFillTx/>
              </a:rPr>
              <a:t>Mở ngực ngay tại phòng cấp cứu được nhiều nhất là vết thương tim isolated (35% bệnh nhân chóang và 20% bệnh nhân không có mạch và huyết áp). Các lọai tổn thương khác thì ít cứu được hơn.</a:t>
            </a:r>
          </a:p>
          <a:p>
            <a:r>
              <a:rPr lang="en-US" b="1" i="1">
                <a:uFillTx/>
              </a:rPr>
              <a:t>Contraindications </a:t>
            </a:r>
            <a:r>
              <a:rPr lang="en-US" b="1">
                <a:uFillTx/>
              </a:rPr>
              <a:t> </a:t>
            </a:r>
          </a:p>
          <a:p>
            <a:r>
              <a:rPr lang="en-US">
                <a:uFillTx/>
              </a:rPr>
              <a:t>  Penetrating trauma: CPR &gt;15 min and no signs of life (pupillary response, respiratory effort, motor activity)</a:t>
            </a:r>
          </a:p>
          <a:p>
            <a:r>
              <a:rPr lang="en-US">
                <a:uFillTx/>
              </a:rPr>
              <a:t>  Blunt trauma: CPR &gt;5 min and no signs of life or asystole </a:t>
            </a:r>
          </a:p>
          <a:p>
            <a:r>
              <a:rPr lang="en-US" i="1">
                <a:uFillTx/>
              </a:rPr>
              <a:t> </a:t>
            </a:r>
            <a:endParaRPr lang="en-US">
              <a:uFillTx/>
            </a:endParaRPr>
          </a:p>
        </p:txBody>
      </p:sp>
      <p:sp>
        <p:nvSpPr>
          <p:cNvPr id="61444" name="Slide Number Placeholder 3"/>
          <p:cNvSpPr>
            <a:spLocks noGrp="1"/>
          </p:cNvSpPr>
          <p:nvPr>
            <p:ph type="sldNum" sz="quarter" idx="5"/>
          </p:nvPr>
        </p:nvSpPr>
        <p:spPr>
          <a:noFill/>
        </p:spPr>
        <p:txBody>
          <a:bodyPr/>
          <a:lstStyle/>
          <a:p>
            <a:fld id="{E89BE4CC-C2DE-4C24-888B-6B16745C1C21}" type="slidenum">
              <a:rPr lang="en-US" smtClean="0">
                <a:uFillTx/>
              </a:rPr>
              <a:pPr/>
              <a:t>28</a:t>
            </a:fld>
            <a:endParaRPr lang="en-US">
              <a:uFillTx/>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uFillTx/>
              </a:rPr>
              <a:t>Không</a:t>
            </a:r>
            <a:r>
              <a:rPr lang="en-US" dirty="0">
                <a:uFillTx/>
              </a:rPr>
              <a:t> </a:t>
            </a:r>
            <a:r>
              <a:rPr lang="en-US" dirty="0" err="1">
                <a:uFillTx/>
              </a:rPr>
              <a:t>xài</a:t>
            </a:r>
            <a:r>
              <a:rPr lang="en-US" baseline="0" dirty="0">
                <a:uFillTx/>
              </a:rPr>
              <a:t> ở VN </a:t>
            </a:r>
            <a:r>
              <a:rPr lang="en-US" baseline="0" dirty="0" err="1">
                <a:uFillTx/>
              </a:rPr>
              <a:t>được</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EB5CC355-CA3F-4480-9D2C-543EE07C0EB9}" type="slidenum">
              <a:rPr lang="en-US" smtClean="0">
                <a:uFillTx/>
              </a:rPr>
              <a:pPr>
                <a:defRPr>
                  <a:uFillTx/>
                </a:defRPr>
              </a:pPr>
              <a:t>29</a:t>
            </a:fld>
            <a:endParaRPr lang="en-US">
              <a:uFillTx/>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p:sp>
      <p:sp>
        <p:nvSpPr>
          <p:cNvPr id="62467" name="Notes Placeholder 2"/>
          <p:cNvSpPr>
            <a:spLocks noGrp="1"/>
          </p:cNvSpPr>
          <p:nvPr>
            <p:ph type="body" idx="1"/>
          </p:nvPr>
        </p:nvSpPr>
        <p:spPr>
          <a:noFill/>
        </p:spPr>
        <p:txBody>
          <a:bodyPr/>
          <a:lstStyle/>
          <a:p>
            <a:r>
              <a:rPr lang="en-US" u="sng">
                <a:uFillTx/>
              </a:rPr>
              <a:t>EDT is best accomplished using a left anterolateral thoracotomy, with the incision started to the right of the sternum</a:t>
            </a:r>
            <a:r>
              <a:rPr lang="en-US">
                <a:uFillTx/>
              </a:rPr>
              <a:t>.</a:t>
            </a:r>
            <a:r>
              <a:rPr lang="en-US" i="1">
                <a:uFillTx/>
              </a:rPr>
              <a:t> Emergency department thoracotomy is performed through the fifth intercostal space using the anterolateral approach. </a:t>
            </a:r>
            <a:endParaRPr lang="en-US">
              <a:uFillTx/>
            </a:endParaRPr>
          </a:p>
        </p:txBody>
      </p:sp>
      <p:sp>
        <p:nvSpPr>
          <p:cNvPr id="62468" name="Slide Number Placeholder 3"/>
          <p:cNvSpPr>
            <a:spLocks noGrp="1"/>
          </p:cNvSpPr>
          <p:nvPr>
            <p:ph type="sldNum" sz="quarter" idx="5"/>
          </p:nvPr>
        </p:nvSpPr>
        <p:spPr>
          <a:noFill/>
        </p:spPr>
        <p:txBody>
          <a:bodyPr/>
          <a:lstStyle/>
          <a:p>
            <a:fld id="{D0996150-829C-4F7D-87FF-0D05576558E6}" type="slidenum">
              <a:rPr lang="en-US" smtClean="0">
                <a:uFillTx/>
              </a:rPr>
              <a:pPr/>
              <a:t>30</a:t>
            </a:fld>
            <a:endParaRPr lang="en-US">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a:spLocks noGrp="1"/>
          </p:cNvSpPr>
          <p:nvPr>
            <p:ph type="body" idx="1"/>
          </p:nvPr>
        </p:nvSpPr>
        <p:spPr>
          <a:noFill/>
        </p:spPr>
        <p:txBody>
          <a:bodyPr/>
          <a:lstStyle/>
          <a:p>
            <a:r>
              <a:rPr lang="en-US">
                <a:uFillTx/>
              </a:rPr>
              <a:t>ATLS= the Advanced Trauma Life Support course </a:t>
            </a:r>
          </a:p>
          <a:p>
            <a:r>
              <a:rPr lang="en-US" i="1">
                <a:uFillTx/>
              </a:rPr>
              <a:t>Bước đầu tiên là primary survey, mục đích là xử trí để ngăn chận những tổn thương có thể gây tử vong  ngay lập tức. </a:t>
            </a:r>
            <a:endParaRPr lang="en-US">
              <a:uFillTx/>
            </a:endParaRPr>
          </a:p>
          <a:p>
            <a:r>
              <a:rPr lang="en-US" i="1">
                <a:uFillTx/>
              </a:rPr>
              <a:t>Như vậy, primary survey mục đích là giữ cho bệnh nhân sống đã, rồi qua secondary survey mới chẩn đóan và điều trị triệt để.</a:t>
            </a:r>
            <a:endParaRPr lang="en-US">
              <a:uFillTx/>
            </a:endParaRPr>
          </a:p>
        </p:txBody>
      </p:sp>
      <p:sp>
        <p:nvSpPr>
          <p:cNvPr id="41988" name="Slide Number Placeholder 3"/>
          <p:cNvSpPr>
            <a:spLocks noGrp="1"/>
          </p:cNvSpPr>
          <p:nvPr>
            <p:ph type="sldNum" sz="quarter" idx="5"/>
          </p:nvPr>
        </p:nvSpPr>
        <p:spPr>
          <a:noFill/>
        </p:spPr>
        <p:txBody>
          <a:bodyPr/>
          <a:lstStyle/>
          <a:p>
            <a:fld id="{EA63C8EC-49F7-4960-B070-EE3812E44BC2}" type="slidenum">
              <a:rPr lang="en-US" smtClean="0">
                <a:uFillTx/>
              </a:rPr>
              <a:pPr/>
              <a:t>3</a:t>
            </a:fld>
            <a:endParaRPr lang="en-US">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p:sp>
      <p:sp>
        <p:nvSpPr>
          <p:cNvPr id="63491" name="Notes Placeholder 2"/>
          <p:cNvSpPr>
            <a:spLocks noGrp="1"/>
          </p:cNvSpPr>
          <p:nvPr>
            <p:ph type="body" idx="1"/>
          </p:nvPr>
        </p:nvSpPr>
        <p:spPr>
          <a:noFill/>
        </p:spPr>
        <p:txBody>
          <a:bodyPr/>
          <a:lstStyle/>
          <a:p>
            <a:r>
              <a:rPr lang="en-US" i="1">
                <a:uFillTx/>
              </a:rPr>
              <a:t>The pericardium is opened anterior to the phrenic nerve, and the heart is rotated out for repair.</a:t>
            </a:r>
            <a:endParaRPr lang="en-US">
              <a:uFillTx/>
            </a:endParaRPr>
          </a:p>
        </p:txBody>
      </p:sp>
      <p:sp>
        <p:nvSpPr>
          <p:cNvPr id="63492" name="Slide Number Placeholder 3"/>
          <p:cNvSpPr>
            <a:spLocks noGrp="1"/>
          </p:cNvSpPr>
          <p:nvPr>
            <p:ph type="sldNum" sz="quarter" idx="5"/>
          </p:nvPr>
        </p:nvSpPr>
        <p:spPr>
          <a:noFill/>
        </p:spPr>
        <p:txBody>
          <a:bodyPr/>
          <a:lstStyle/>
          <a:p>
            <a:fld id="{CAE07096-AD22-4EE4-9338-14035125485A}" type="slidenum">
              <a:rPr lang="en-US" smtClean="0">
                <a:uFillTx/>
              </a:rPr>
              <a:pPr/>
              <a:t>31</a:t>
            </a:fld>
            <a:endParaRPr lang="en-US">
              <a:uFillTx/>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p:sp>
      <p:sp>
        <p:nvSpPr>
          <p:cNvPr id="64515" name="Notes Placeholder 2"/>
          <p:cNvSpPr>
            <a:spLocks noGrp="1"/>
          </p:cNvSpPr>
          <p:nvPr>
            <p:ph type="body" idx="1"/>
          </p:nvPr>
        </p:nvSpPr>
        <p:spPr>
          <a:noFill/>
        </p:spPr>
        <p:txBody>
          <a:bodyPr/>
          <a:lstStyle/>
          <a:p>
            <a:r>
              <a:rPr lang="en-US" i="1" dirty="0">
                <a:uFillTx/>
              </a:rPr>
              <a:t> Open cardiac massage should be performed with a hinged, clapping motion of the hands, with sequential closing from palms to fingers. The two-handed technique is strongly recommended because the one-handed massage technique poses the risk of myocardial perforation with the thumb</a:t>
            </a:r>
            <a:r>
              <a:rPr lang="en-US" dirty="0">
                <a:uFillTx/>
              </a:rPr>
              <a:t>.</a:t>
            </a:r>
          </a:p>
          <a:p>
            <a:r>
              <a:rPr lang="en-US" b="1" i="1" dirty="0" err="1">
                <a:solidFill>
                  <a:srgbClr val="FFFF00"/>
                </a:solidFill>
                <a:uFillTx/>
              </a:rPr>
              <a:t>Kẹp</a:t>
            </a:r>
            <a:r>
              <a:rPr lang="en-US" b="1" i="1" dirty="0">
                <a:solidFill>
                  <a:srgbClr val="FFFF00"/>
                </a:solidFill>
                <a:uFillTx/>
              </a:rPr>
              <a:t> </a:t>
            </a:r>
            <a:r>
              <a:rPr lang="en-US" b="1" i="1" dirty="0" err="1">
                <a:solidFill>
                  <a:srgbClr val="FFFF00"/>
                </a:solidFill>
                <a:uFillTx/>
              </a:rPr>
              <a:t>ngang</a:t>
            </a:r>
            <a:r>
              <a:rPr lang="en-US" b="1" i="1" dirty="0">
                <a:solidFill>
                  <a:srgbClr val="FFFF00"/>
                </a:solidFill>
                <a:uFillTx/>
              </a:rPr>
              <a:t> </a:t>
            </a:r>
            <a:r>
              <a:rPr lang="en-US" b="1" i="1" dirty="0" err="1">
                <a:solidFill>
                  <a:srgbClr val="FFFF00"/>
                </a:solidFill>
                <a:uFillTx/>
              </a:rPr>
              <a:t>động</a:t>
            </a:r>
            <a:r>
              <a:rPr lang="en-US" b="1" i="1" dirty="0">
                <a:solidFill>
                  <a:srgbClr val="FFFF00"/>
                </a:solidFill>
                <a:uFillTx/>
              </a:rPr>
              <a:t> </a:t>
            </a:r>
            <a:r>
              <a:rPr lang="en-US" b="1" i="1" dirty="0" err="1">
                <a:solidFill>
                  <a:srgbClr val="FFFF00"/>
                </a:solidFill>
                <a:uFillTx/>
              </a:rPr>
              <a:t>mạch</a:t>
            </a:r>
            <a:r>
              <a:rPr lang="en-US" b="1" i="1" dirty="0">
                <a:solidFill>
                  <a:srgbClr val="FFFF00"/>
                </a:solidFill>
                <a:uFillTx/>
              </a:rPr>
              <a:t> </a:t>
            </a:r>
            <a:r>
              <a:rPr lang="en-US" b="1" i="1" dirty="0" err="1">
                <a:solidFill>
                  <a:srgbClr val="FFFF00"/>
                </a:solidFill>
                <a:uFillTx/>
              </a:rPr>
              <a:t>chủ</a:t>
            </a:r>
            <a:r>
              <a:rPr lang="en-US" b="1" i="1" dirty="0">
                <a:solidFill>
                  <a:srgbClr val="FFFF00"/>
                </a:solidFill>
                <a:uFillTx/>
              </a:rPr>
              <a:t> </a:t>
            </a:r>
            <a:r>
              <a:rPr lang="en-US" b="1" i="1" dirty="0" err="1">
                <a:solidFill>
                  <a:srgbClr val="FFFF00"/>
                </a:solidFill>
                <a:uFillTx/>
              </a:rPr>
              <a:t>ngực</a:t>
            </a:r>
            <a:r>
              <a:rPr lang="en-US" b="1" i="1" dirty="0">
                <a:solidFill>
                  <a:srgbClr val="FFFF00"/>
                </a:solidFill>
                <a:uFillTx/>
              </a:rPr>
              <a:t> </a:t>
            </a:r>
            <a:r>
              <a:rPr lang="en-US" b="1" i="1" dirty="0" err="1">
                <a:solidFill>
                  <a:srgbClr val="FFFF00"/>
                </a:solidFill>
                <a:uFillTx/>
              </a:rPr>
              <a:t>sẽ</a:t>
            </a:r>
            <a:r>
              <a:rPr lang="en-US" b="1" i="1" dirty="0">
                <a:solidFill>
                  <a:srgbClr val="FFFF00"/>
                </a:solidFill>
                <a:uFillTx/>
              </a:rPr>
              <a:t> </a:t>
            </a:r>
            <a:r>
              <a:rPr lang="en-US" b="1" i="1" dirty="0" err="1">
                <a:solidFill>
                  <a:srgbClr val="FFFF00"/>
                </a:solidFill>
                <a:uFillTx/>
              </a:rPr>
              <a:t>giữ</a:t>
            </a:r>
            <a:r>
              <a:rPr lang="en-US" b="1" i="1" dirty="0">
                <a:solidFill>
                  <a:srgbClr val="FFFF00"/>
                </a:solidFill>
                <a:uFillTx/>
              </a:rPr>
              <a:t> </a:t>
            </a:r>
            <a:r>
              <a:rPr lang="en-US" b="1" i="1" dirty="0" err="1">
                <a:solidFill>
                  <a:srgbClr val="FFFF00"/>
                </a:solidFill>
                <a:uFillTx/>
              </a:rPr>
              <a:t>được</a:t>
            </a:r>
            <a:r>
              <a:rPr lang="en-US" b="1" i="1" dirty="0">
                <a:solidFill>
                  <a:srgbClr val="FFFF00"/>
                </a:solidFill>
                <a:uFillTx/>
              </a:rPr>
              <a:t> </a:t>
            </a:r>
            <a:r>
              <a:rPr lang="en-US" b="1" i="1" dirty="0" err="1">
                <a:solidFill>
                  <a:srgbClr val="FFFF00"/>
                </a:solidFill>
                <a:uFillTx/>
              </a:rPr>
              <a:t>máu</a:t>
            </a:r>
            <a:r>
              <a:rPr lang="en-US" b="1" i="1" dirty="0">
                <a:solidFill>
                  <a:srgbClr val="FFFF00"/>
                </a:solidFill>
                <a:uFillTx/>
              </a:rPr>
              <a:t> </a:t>
            </a:r>
            <a:r>
              <a:rPr lang="en-US" b="1" i="1" dirty="0" err="1">
                <a:solidFill>
                  <a:srgbClr val="FFFF00"/>
                </a:solidFill>
                <a:uFillTx/>
              </a:rPr>
              <a:t>cho</a:t>
            </a:r>
            <a:r>
              <a:rPr lang="en-US" b="1" i="1" dirty="0">
                <a:solidFill>
                  <a:srgbClr val="FFFF00"/>
                </a:solidFill>
                <a:uFillTx/>
              </a:rPr>
              <a:t> </a:t>
            </a:r>
            <a:r>
              <a:rPr lang="en-US" b="1" i="1" dirty="0" err="1">
                <a:solidFill>
                  <a:srgbClr val="FFFF00"/>
                </a:solidFill>
                <a:uFillTx/>
              </a:rPr>
              <a:t>não</a:t>
            </a:r>
            <a:r>
              <a:rPr lang="en-US" b="1" i="1" dirty="0">
                <a:solidFill>
                  <a:srgbClr val="FFFF00"/>
                </a:solidFill>
                <a:uFillTx/>
              </a:rPr>
              <a:t> </a:t>
            </a:r>
            <a:r>
              <a:rPr lang="en-US" b="1" i="1" dirty="0" err="1">
                <a:solidFill>
                  <a:srgbClr val="FFFF00"/>
                </a:solidFill>
                <a:uFillTx/>
              </a:rPr>
              <a:t>và</a:t>
            </a:r>
            <a:r>
              <a:rPr lang="en-US" b="1" i="1" dirty="0">
                <a:solidFill>
                  <a:srgbClr val="FFFF00"/>
                </a:solidFill>
                <a:uFillTx/>
              </a:rPr>
              <a:t> </a:t>
            </a:r>
            <a:r>
              <a:rPr lang="en-US" b="1" i="1" dirty="0" err="1">
                <a:solidFill>
                  <a:srgbClr val="FFFF00"/>
                </a:solidFill>
                <a:uFillTx/>
              </a:rPr>
              <a:t>mạch</a:t>
            </a:r>
            <a:r>
              <a:rPr lang="en-US" b="1" i="1" dirty="0">
                <a:solidFill>
                  <a:srgbClr val="FFFF00"/>
                </a:solidFill>
                <a:uFillTx/>
              </a:rPr>
              <a:t> </a:t>
            </a:r>
            <a:r>
              <a:rPr lang="en-US" b="1" i="1" dirty="0" err="1">
                <a:solidFill>
                  <a:srgbClr val="FFFF00"/>
                </a:solidFill>
                <a:uFillTx/>
              </a:rPr>
              <a:t>vành</a:t>
            </a:r>
            <a:r>
              <a:rPr lang="en-US" b="1" i="1" dirty="0">
                <a:solidFill>
                  <a:srgbClr val="FFFF00"/>
                </a:solidFill>
                <a:uFillTx/>
              </a:rPr>
              <a:t>, </a:t>
            </a:r>
            <a:r>
              <a:rPr lang="en-US" b="1" i="1" dirty="0" err="1">
                <a:solidFill>
                  <a:srgbClr val="FFFF00"/>
                </a:solidFill>
                <a:uFillTx/>
              </a:rPr>
              <a:t>và</a:t>
            </a:r>
            <a:r>
              <a:rPr lang="en-US" b="1" i="1" dirty="0">
                <a:solidFill>
                  <a:srgbClr val="FFFF00"/>
                </a:solidFill>
                <a:uFillTx/>
              </a:rPr>
              <a:t> </a:t>
            </a:r>
            <a:r>
              <a:rPr lang="en-US" b="1" i="1" dirty="0" err="1">
                <a:solidFill>
                  <a:srgbClr val="FFFF00"/>
                </a:solidFill>
                <a:uFillTx/>
              </a:rPr>
              <a:t>hạn</a:t>
            </a:r>
            <a:r>
              <a:rPr lang="en-US" b="1" i="1" dirty="0">
                <a:solidFill>
                  <a:srgbClr val="FFFF00"/>
                </a:solidFill>
                <a:uFillTx/>
              </a:rPr>
              <a:t> </a:t>
            </a:r>
            <a:r>
              <a:rPr lang="en-US" b="1" i="1" dirty="0" err="1">
                <a:solidFill>
                  <a:srgbClr val="FFFF00"/>
                </a:solidFill>
                <a:uFillTx/>
              </a:rPr>
              <a:t>chế</a:t>
            </a:r>
            <a:r>
              <a:rPr lang="en-US" b="1" i="1" dirty="0">
                <a:solidFill>
                  <a:srgbClr val="FFFF00"/>
                </a:solidFill>
                <a:uFillTx/>
              </a:rPr>
              <a:t> </a:t>
            </a:r>
            <a:r>
              <a:rPr lang="en-US" b="1" i="1" dirty="0" err="1">
                <a:solidFill>
                  <a:srgbClr val="FFFF00"/>
                </a:solidFill>
                <a:uFillTx/>
              </a:rPr>
              <a:t>máu</a:t>
            </a:r>
            <a:r>
              <a:rPr lang="en-US" b="1" i="1" dirty="0">
                <a:solidFill>
                  <a:srgbClr val="FFFF00"/>
                </a:solidFill>
                <a:uFillTx/>
              </a:rPr>
              <a:t> </a:t>
            </a:r>
            <a:r>
              <a:rPr lang="en-US" b="1" i="1" dirty="0" err="1">
                <a:solidFill>
                  <a:srgbClr val="FFFF00"/>
                </a:solidFill>
                <a:uFillTx/>
              </a:rPr>
              <a:t>mất</a:t>
            </a:r>
            <a:r>
              <a:rPr lang="en-US" b="1" i="1" dirty="0">
                <a:solidFill>
                  <a:srgbClr val="FFFF00"/>
                </a:solidFill>
                <a:uFillTx/>
              </a:rPr>
              <a:t> ở </a:t>
            </a:r>
            <a:r>
              <a:rPr lang="en-US" b="1" i="1" dirty="0" err="1">
                <a:solidFill>
                  <a:srgbClr val="FFFF00"/>
                </a:solidFill>
                <a:uFillTx/>
              </a:rPr>
              <a:t>bụng</a:t>
            </a:r>
            <a:r>
              <a:rPr lang="en-US" b="1" i="1" dirty="0">
                <a:solidFill>
                  <a:srgbClr val="FFFF00"/>
                </a:solidFill>
                <a:uFillTx/>
              </a:rPr>
              <a:t>.</a:t>
            </a:r>
            <a:endParaRPr lang="en-US" b="1" dirty="0">
              <a:solidFill>
                <a:srgbClr val="FFFF00"/>
              </a:solidFill>
              <a:uFillTx/>
            </a:endParaRPr>
          </a:p>
          <a:p>
            <a:endParaRPr lang="en-US" dirty="0">
              <a:uFillTx/>
            </a:endParaRPr>
          </a:p>
        </p:txBody>
      </p:sp>
      <p:sp>
        <p:nvSpPr>
          <p:cNvPr id="64516" name="Slide Number Placeholder 3"/>
          <p:cNvSpPr>
            <a:spLocks noGrp="1"/>
          </p:cNvSpPr>
          <p:nvPr>
            <p:ph type="sldNum" sz="quarter" idx="5"/>
          </p:nvPr>
        </p:nvSpPr>
        <p:spPr>
          <a:noFill/>
        </p:spPr>
        <p:txBody>
          <a:bodyPr/>
          <a:lstStyle/>
          <a:p>
            <a:fld id="{B56D367E-D707-46B7-B9D6-F7B56E7006D8}" type="slidenum">
              <a:rPr lang="en-US" smtClean="0">
                <a:uFillTx/>
              </a:rPr>
              <a:pPr/>
              <a:t>32</a:t>
            </a:fld>
            <a:endParaRPr lang="en-US">
              <a:uFillTx/>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Thuyên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tắc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một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biến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chứng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người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của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sau</a:t>
            </a:r>
            <a:r>
              <a:rPr lang="en-US" sz="1200" i="1" kern="1200" dirty="0">
                <a:solidFill>
                  <a:schemeClr val="tx1"/>
                </a:solidFill>
                <a:uFillTx/>
                <a:latin typeface="Arial" charset="0"/>
                <a:ea typeface="+mn-ea"/>
                <a:cs typeface="+mn-cs"/>
              </a:rPr>
              <a:t> CT/VT,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TM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cận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về</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trở</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đẩy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ĐM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tưới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Điển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VT </a:t>
            </a:r>
            <a:r>
              <a:rPr lang="en-US" sz="1200" i="1" kern="1200" dirty="0" err="1">
                <a:solidFill>
                  <a:schemeClr val="tx1"/>
                </a:solidFill>
                <a:uFillTx/>
                <a:latin typeface="Arial" charset="0"/>
                <a:ea typeface="+mn-ea"/>
                <a:cs typeface="+mn-cs"/>
              </a:rPr>
              <a:t>thấu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động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định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sau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i="1" kern="1200" dirty="0">
                <a:solidFill>
                  <a:schemeClr val="tx1"/>
                </a:solidFill>
                <a:uFillTx/>
                <a:latin typeface="Arial" charset="0"/>
                <a:ea typeface="+mn-ea"/>
                <a:cs typeface="+mn-cs"/>
              </a:rPr>
              <a:t> NKQ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thở</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áp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dương</a:t>
            </a:r>
            <a:r>
              <a:rPr lang="en-US" sz="1200" i="1" kern="1200" dirty="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được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tư</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Trendelenburg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ngay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lập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tức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dồn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đỉnh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Mở</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ngực</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cấp</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cứu</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kẹp</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rốn</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phổi</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bên</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tổn</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thương</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để</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ngăn</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thêm</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khí</a:t>
            </a:r>
            <a:r>
              <a:rPr lang="en-US" sz="1200" b="1"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đỉnh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chủ</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kim</a:t>
            </a:r>
            <a:r>
              <a:rPr lang="en-US" sz="1200" i="1" kern="1200" dirty="0">
                <a:solidFill>
                  <a:schemeClr val="tx1"/>
                </a:solidFill>
                <a:uFillTx/>
                <a:latin typeface="Arial" charset="0"/>
                <a:ea typeface="+mn-ea"/>
                <a:cs typeface="+mn-cs"/>
              </a:rPr>
              <a:t> 18G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lanh</a:t>
            </a:r>
            <a:r>
              <a:rPr lang="en-US" sz="1200" i="1" kern="1200" dirty="0">
                <a:solidFill>
                  <a:schemeClr val="tx1"/>
                </a:solidFill>
                <a:uFillTx/>
                <a:latin typeface="Arial" charset="0"/>
                <a:ea typeface="+mn-ea"/>
                <a:cs typeface="+mn-cs"/>
              </a:rPr>
              <a:t> 50cc. </a:t>
            </a:r>
            <a:r>
              <a:rPr lang="en-US" sz="1200" i="1" kern="1200" dirty="0" err="1">
                <a:solidFill>
                  <a:schemeClr val="tx1"/>
                </a:solidFill>
                <a:uFillTx/>
                <a:latin typeface="Arial" charset="0"/>
                <a:ea typeface="+mn-ea"/>
                <a:cs typeface="+mn-cs"/>
              </a:rPr>
              <a:t>xoa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bóp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đẩy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khỏi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kim</a:t>
            </a:r>
            <a:r>
              <a:rPr lang="en-US" sz="1200" i="1" kern="1200" dirty="0">
                <a:solidFill>
                  <a:schemeClr val="tx1"/>
                </a:solidFill>
                <a:uFillTx/>
                <a:latin typeface="Arial" charset="0"/>
                <a:ea typeface="+mn-ea"/>
                <a:cs typeface="+mn-cs"/>
              </a:rPr>
              <a:t> test </a:t>
            </a:r>
            <a:r>
              <a:rPr lang="en-US" sz="1200" i="1" kern="1200" dirty="0" err="1">
                <a:solidFill>
                  <a:schemeClr val="tx1"/>
                </a:solidFill>
                <a:uFillTx/>
                <a:latin typeface="Arial" charset="0"/>
                <a:ea typeface="+mn-ea"/>
                <a:cs typeface="+mn-cs"/>
              </a:rPr>
              <a:t>lao</a:t>
            </a:r>
            <a:r>
              <a:rPr lang="en-US" sz="1200" i="1" kern="1200" dirty="0">
                <a:solidFill>
                  <a:schemeClr val="tx1"/>
                </a:solidFill>
                <a:uFillTx/>
                <a:latin typeface="Arial" charset="0"/>
                <a:ea typeface="+mn-ea"/>
                <a:cs typeface="+mn-cs"/>
              </a:rPr>
              <a:t> (1cc).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tuần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hoàn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vẫn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kẹp</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rốn</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phổi</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cho</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đến</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khi</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tổn</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thương</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đc</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kiểm</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soát</a:t>
            </a:r>
            <a:r>
              <a:rPr lang="en-US" sz="1200" b="1" i="1" kern="1200" dirty="0">
                <a:solidFill>
                  <a:schemeClr val="tx1"/>
                </a:solidFill>
                <a:uFillTx/>
                <a:latin typeface="Arial" charset="0"/>
                <a:ea typeface="+mn-ea"/>
                <a:cs typeface="+mn-cs"/>
              </a:rPr>
              <a:t> </a:t>
            </a:r>
            <a:r>
              <a:rPr lang="en-US" sz="1200" b="1" i="1" kern="1200" dirty="0" err="1">
                <a:solidFill>
                  <a:schemeClr val="tx1"/>
                </a:solidFill>
                <a:uFillTx/>
                <a:latin typeface="Arial" charset="0"/>
                <a:ea typeface="+mn-ea"/>
                <a:cs typeface="+mn-cs"/>
              </a:rPr>
              <a:t>bằng</a:t>
            </a:r>
            <a:r>
              <a:rPr lang="en-US" sz="1200" b="1" i="1" kern="1200" dirty="0">
                <a:solidFill>
                  <a:schemeClr val="tx1"/>
                </a:solidFill>
                <a:uFillTx/>
                <a:latin typeface="Arial" charset="0"/>
                <a:ea typeface="+mn-ea"/>
                <a:cs typeface="+mn-cs"/>
              </a:rPr>
              <a:t> PT. </a:t>
            </a:r>
            <a:endParaRPr lang="en-US" sz="1200" b="1" kern="1200" dirty="0">
              <a:solidFill>
                <a:schemeClr val="tx1"/>
              </a:solidFill>
              <a:uFillTx/>
              <a:latin typeface="Arial" charset="0"/>
              <a:ea typeface="+mn-ea"/>
              <a:cs typeface="+mn-cs"/>
            </a:endParaRPr>
          </a:p>
          <a:p>
            <a:endParaRPr lang="en-US" dirty="0">
              <a:uFillTx/>
            </a:endParaRPr>
          </a:p>
        </p:txBody>
      </p:sp>
      <p:sp>
        <p:nvSpPr>
          <p:cNvPr id="69636" name="Slide Number Placeholder 3"/>
          <p:cNvSpPr>
            <a:spLocks noGrp="1"/>
          </p:cNvSpPr>
          <p:nvPr>
            <p:ph type="sldNum" sz="quarter" idx="5"/>
          </p:nvPr>
        </p:nvSpPr>
        <p:spPr>
          <a:noFill/>
        </p:spPr>
        <p:txBody>
          <a:bodyPr/>
          <a:lstStyle/>
          <a:p>
            <a:fld id="{381BCF2F-8FC0-4913-A9DF-EB8E65D0E5EA}" type="slidenum">
              <a:rPr lang="en-US" smtClean="0">
                <a:uFillTx/>
              </a:rPr>
              <a:pPr/>
              <a:t>33</a:t>
            </a:fld>
            <a:endParaRPr lang="en-US">
              <a:uFillTx/>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009E101-4888-455C-A78D-C1132C71212C}" type="slidenum">
              <a:rPr lang="en-US" smtClean="0">
                <a:uFillTx/>
              </a:rPr>
              <a:pPr/>
              <a:t>36</a:t>
            </a:fld>
            <a:endParaRPr lang="en-US">
              <a:uFillTx/>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pPr eaLnBrk="1" hangingPunct="1"/>
            <a:r>
              <a:rPr lang="en-US" sz="1200" i="1" kern="1200" dirty="0" err="1">
                <a:solidFill>
                  <a:schemeClr val="tx1"/>
                </a:solidFill>
                <a:uFillTx/>
                <a:latin typeface="Arial" charset="0"/>
                <a:ea typeface="+mn-ea"/>
                <a:cs typeface="+mn-cs"/>
              </a:rPr>
              <a:t>Sau</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khi</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loại</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trừ</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tổn</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thương</a:t>
            </a:r>
            <a:r>
              <a:rPr lang="en-US" sz="1200" i="1" kern="1200" baseline="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ngay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lập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tức</a:t>
            </a:r>
            <a:r>
              <a:rPr lang="en-US" sz="1200" i="1" kern="1200" baseline="0" dirty="0">
                <a:solidFill>
                  <a:schemeClr val="tx1"/>
                </a:solidFill>
                <a:uFillTx/>
                <a:latin typeface="Arial" charset="0"/>
                <a:ea typeface="+mn-ea"/>
                <a:cs typeface="+mn-cs"/>
              </a:rPr>
              <a:t> </a:t>
            </a:r>
            <a:r>
              <a:rPr lang="en-US" sz="1200" i="1" kern="1200" baseline="0" dirty="0">
                <a:solidFill>
                  <a:schemeClr val="tx1"/>
                </a:solidFill>
                <a:uFillTx/>
                <a:latin typeface="Arial" charset="0"/>
                <a:ea typeface="+mn-ea"/>
                <a:cs typeface="+mn-cs"/>
                <a:sym typeface="Wingdings" pitchFamily="2" charset="2"/>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sử</a:t>
            </a:r>
            <a:r>
              <a:rPr lang="en-US" sz="1200" i="1" kern="1200" dirty="0">
                <a:solidFill>
                  <a:schemeClr val="tx1"/>
                </a:solidFill>
                <a:uFillTx/>
                <a:latin typeface="Arial" charset="0"/>
                <a:ea typeface="+mn-ea"/>
                <a:cs typeface="+mn-cs"/>
              </a:rPr>
              <a:t> chi </a:t>
            </a:r>
            <a:r>
              <a:rPr lang="en-US" sz="1200" i="1" kern="1200" dirty="0" err="1">
                <a:solidFill>
                  <a:schemeClr val="tx1"/>
                </a:solidFill>
                <a:uFillTx/>
                <a:latin typeface="Arial" charset="0"/>
                <a:ea typeface="+mn-ea"/>
                <a:cs typeface="+mn-cs"/>
              </a:rPr>
              <a:t>tiết</a:t>
            </a:r>
            <a:r>
              <a:rPr lang="en-US" sz="1200" i="1" kern="1200" dirty="0">
                <a:solidFill>
                  <a:schemeClr val="tx1"/>
                </a:solidFill>
                <a:uFillTx/>
                <a:latin typeface="Arial" charset="0"/>
                <a:ea typeface="+mn-ea"/>
                <a:cs typeface="+mn-cs"/>
              </a:rPr>
              <a:t>  </a:t>
            </a:r>
            <a:r>
              <a:rPr lang="en-US" sz="1200" i="1" kern="1200" baseline="0" dirty="0">
                <a:solidFill>
                  <a:schemeClr val="tx1"/>
                </a:solidFill>
                <a:uFillTx/>
                <a:latin typeface="Arial" charset="0"/>
                <a:ea typeface="+mn-ea"/>
                <a:cs typeface="+mn-cs"/>
              </a:rPr>
              <a:t>&amp; </a:t>
            </a:r>
            <a:r>
              <a:rPr lang="en-US" sz="1200" i="1" kern="1200" baseline="0" dirty="0" err="1">
                <a:solidFill>
                  <a:schemeClr val="tx1"/>
                </a:solidFill>
                <a:uFillTx/>
                <a:latin typeface="Arial" charset="0"/>
                <a:ea typeface="+mn-ea"/>
                <a:cs typeface="+mn-cs"/>
              </a:rPr>
              <a:t>kh</a:t>
            </a:r>
            <a:r>
              <a:rPr lang="en-US" sz="1200" i="1" kern="1200" dirty="0" err="1">
                <a:solidFill>
                  <a:schemeClr val="tx1"/>
                </a:solidFill>
                <a:uFillTx/>
                <a:latin typeface="Arial" charset="0"/>
                <a:ea typeface="+mn-ea"/>
                <a:cs typeface="+mn-cs"/>
              </a:rPr>
              <a:t>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hệ</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thống</a:t>
            </a:r>
            <a:r>
              <a:rPr lang="en-US" sz="1200" i="1" kern="1200" dirty="0">
                <a:solidFill>
                  <a:schemeClr val="tx1"/>
                </a:solidFill>
                <a:uFillTx/>
                <a:latin typeface="Arial" charset="0"/>
                <a:ea typeface="+mn-ea"/>
                <a:cs typeface="+mn-cs"/>
              </a:rPr>
              <a:t>. </a:t>
            </a:r>
          </a:p>
          <a:p>
            <a:pPr eaLnBrk="1" hangingPunct="1"/>
            <a:r>
              <a:rPr lang="en-US" sz="1200" i="1" kern="1200" dirty="0">
                <a:solidFill>
                  <a:schemeClr val="tx1"/>
                </a:solidFill>
                <a:uFillTx/>
                <a:latin typeface="Arial" charset="0"/>
                <a:ea typeface="+mn-ea"/>
                <a:cs typeface="+mn-cs"/>
              </a:rPr>
              <a:t>=</a:t>
            </a:r>
            <a:r>
              <a:rPr lang="en-US" sz="1200" i="1" kern="1200" baseline="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khai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thác</a:t>
            </a:r>
            <a:r>
              <a:rPr lang="en-US" sz="1200" i="1" kern="1200" dirty="0">
                <a:solidFill>
                  <a:schemeClr val="tx1"/>
                </a:solidFill>
                <a:uFillTx/>
                <a:latin typeface="Arial" charset="0"/>
                <a:ea typeface="+mn-ea"/>
                <a:cs typeface="+mn-cs"/>
              </a:rPr>
              <a:t> AMPLE</a:t>
            </a:r>
            <a:r>
              <a:rPr lang="en-US" sz="1200" i="1" kern="1200" baseline="0" dirty="0">
                <a:solidFill>
                  <a:schemeClr val="tx1"/>
                </a:solidFill>
                <a:uFillTx/>
                <a:latin typeface="Arial" charset="0"/>
                <a:ea typeface="+mn-ea"/>
                <a:cs typeface="+mn-cs"/>
              </a:rPr>
              <a:t> &amp;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đến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chân</a:t>
            </a:r>
            <a:endParaRPr lang="en-US" sz="1200" i="1" kern="1200" dirty="0">
              <a:solidFill>
                <a:schemeClr val="tx1"/>
              </a:solidFill>
              <a:uFillTx/>
              <a:latin typeface="Arial" charset="0"/>
              <a:ea typeface="+mn-ea"/>
              <a:cs typeface="+mn-cs"/>
            </a:endParaRPr>
          </a:p>
          <a:p>
            <a:pPr eaLnBrk="1" hangingPunct="1"/>
            <a:r>
              <a:rPr lang="en-US" sz="1200" i="1" kern="1200" dirty="0" err="1">
                <a:solidFill>
                  <a:schemeClr val="tx1"/>
                </a:solidFill>
                <a:uFillTx/>
                <a:latin typeface="Arial" charset="0"/>
                <a:ea typeface="+mn-ea"/>
                <a:cs typeface="+mn-cs"/>
              </a:rPr>
              <a:t>đặc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biệt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vùng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dễ</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p>
          <a:p>
            <a:pPr eaLnBrk="1" hangingPunct="1"/>
            <a:r>
              <a:rPr lang="en-US" sz="1200" i="1" kern="1200" dirty="0" err="1">
                <a:solidFill>
                  <a:schemeClr val="tx1"/>
                </a:solidFill>
                <a:uFillTx/>
                <a:latin typeface="Arial" charset="0"/>
                <a:ea typeface="+mn-ea"/>
                <a:cs typeface="+mn-cs"/>
              </a:rPr>
              <a:t>Tất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bhân</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nặng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tràng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thắt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thủng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tràng</a:t>
            </a:r>
            <a:r>
              <a:rPr lang="en-US" sz="1200" i="1" kern="1200" dirty="0">
                <a:solidFill>
                  <a:schemeClr val="tx1"/>
                </a:solidFill>
                <a:uFillTx/>
                <a:latin typeface="Arial" charset="0"/>
                <a:ea typeface="+mn-ea"/>
                <a:cs typeface="+mn-cs"/>
              </a:rPr>
              <a:t>, a high-riding prostate; </a:t>
            </a:r>
            <a:r>
              <a:rPr lang="en-US" sz="1200" i="1" kern="1200" dirty="0" err="1">
                <a:solidFill>
                  <a:schemeClr val="tx1"/>
                </a:solidFill>
                <a:uFillTx/>
                <a:latin typeface="Arial" charset="0"/>
                <a:ea typeface="+mn-ea"/>
                <a:cs typeface="+mn-cs"/>
              </a:rPr>
              <a:t>nhất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khung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bắn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vùng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vịt</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nữ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hở</a:t>
            </a:r>
            <a:r>
              <a:rPr lang="en-US" sz="1200" i="1" kern="1200" dirty="0">
                <a:solidFill>
                  <a:schemeClr val="tx1"/>
                </a:solidFill>
                <a:uFillTx/>
                <a:latin typeface="Arial" charset="0"/>
                <a:ea typeface="+mn-ea"/>
                <a:cs typeface="+mn-cs"/>
              </a:rPr>
              <a:t>.</a:t>
            </a:r>
            <a:endParaRPr lang="ru-RU" dirty="0">
              <a:uFillTx/>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sz="1200" i="0" kern="1200">
                <a:solidFill>
                  <a:schemeClr val="tx1"/>
                </a:solidFill>
                <a:effectLst/>
                <a:latin typeface="+mn-lt"/>
                <a:ea typeface="+mn-ea"/>
                <a:cs typeface="+mn-cs"/>
              </a:rPr>
              <a:t>máu ra theo nguyên tắc bình thông nhau. Khí ra theo nguyên tắc đi từ nơi</a:t>
            </a:r>
            <a:br>
              <a:rPr lang="vi-VN" sz="1200" i="0" kern="1200">
                <a:solidFill>
                  <a:schemeClr val="tx1"/>
                </a:solidFill>
                <a:effectLst/>
                <a:latin typeface="+mn-lt"/>
                <a:ea typeface="+mn-ea"/>
                <a:cs typeface="+mn-cs"/>
              </a:rPr>
            </a:br>
            <a:r>
              <a:rPr lang="vi-VN" sz="1200" i="0" kern="1200">
                <a:solidFill>
                  <a:schemeClr val="tx1"/>
                </a:solidFill>
                <a:effectLst/>
                <a:latin typeface="+mn-lt"/>
                <a:ea typeface="+mn-ea"/>
                <a:cs typeface="+mn-cs"/>
              </a:rPr>
              <a:t>áp suất (P) cao =&gt; nơi P thấp.</a:t>
            </a:r>
            <a:br>
              <a:rPr lang="vi-VN" sz="1200" i="0" kern="1200">
                <a:solidFill>
                  <a:schemeClr val="tx1"/>
                </a:solidFill>
                <a:effectLst/>
                <a:latin typeface="+mn-lt"/>
                <a:ea typeface="+mn-ea"/>
                <a:cs typeface="+mn-cs"/>
              </a:rPr>
            </a:br>
            <a:br>
              <a:rPr lang="vi-VN" sz="1200" i="0" kern="1200">
                <a:solidFill>
                  <a:schemeClr val="tx1"/>
                </a:solidFill>
                <a:effectLst/>
                <a:latin typeface="+mn-lt"/>
                <a:ea typeface="+mn-ea"/>
                <a:cs typeface="+mn-cs"/>
              </a:rPr>
            </a:br>
            <a:endParaRPr lang="en-US"/>
          </a:p>
        </p:txBody>
      </p:sp>
      <p:sp>
        <p:nvSpPr>
          <p:cNvPr id="4" name="Slide Number Placeholder 3"/>
          <p:cNvSpPr>
            <a:spLocks noGrp="1"/>
          </p:cNvSpPr>
          <p:nvPr>
            <p:ph type="sldNum" sz="quarter" idx="10"/>
          </p:nvPr>
        </p:nvSpPr>
        <p:spPr/>
        <p:txBody>
          <a:bodyPr/>
          <a:lstStyle/>
          <a:p>
            <a:fld id="{DCD4C8C1-D414-48D1-9C5E-0CF66F31C45C}" type="slidenum">
              <a:rPr lang="en-US" smtClean="0"/>
              <a:t>43</a:t>
            </a:fld>
            <a:endParaRPr lang="en-US"/>
          </a:p>
        </p:txBody>
      </p:sp>
    </p:spTree>
    <p:extLst>
      <p:ext uri="{BB962C8B-B14F-4D97-AF65-F5344CB8AC3E}">
        <p14:creationId xmlns:p14="http://schemas.microsoft.com/office/powerpoint/2010/main" val="95103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Kích</a:t>
            </a:r>
            <a:r>
              <a:rPr lang="en-US" baseline="0" dirty="0"/>
              <a:t> </a:t>
            </a:r>
            <a:r>
              <a:rPr lang="en-US" baseline="0" dirty="0" err="1"/>
              <a:t>thước</a:t>
            </a:r>
            <a:r>
              <a:rPr lang="en-US" baseline="0" dirty="0"/>
              <a:t> </a:t>
            </a:r>
            <a:r>
              <a:rPr lang="en-US" baseline="0" dirty="0" err="1"/>
              <a:t>ống</a:t>
            </a:r>
            <a:r>
              <a:rPr lang="en-US" baseline="0" dirty="0"/>
              <a:t> </a:t>
            </a:r>
            <a:r>
              <a:rPr lang="en-US" baseline="0" dirty="0" err="1"/>
              <a:t>dẫn</a:t>
            </a:r>
            <a:r>
              <a:rPr lang="en-US" baseline="0" dirty="0"/>
              <a:t> </a:t>
            </a:r>
            <a:r>
              <a:rPr lang="en-US" baseline="0" dirty="0" err="1"/>
              <a:t>lưu</a:t>
            </a:r>
            <a:r>
              <a:rPr lang="en-US" baseline="0" dirty="0"/>
              <a:t>: </a:t>
            </a:r>
            <a:r>
              <a:rPr lang="en-US" baseline="0" dirty="0" err="1"/>
              <a:t>được</a:t>
            </a:r>
            <a:r>
              <a:rPr lang="en-US" baseline="0" dirty="0"/>
              <a:t> </a:t>
            </a:r>
            <a:r>
              <a:rPr lang="en-US" baseline="0" dirty="0" err="1"/>
              <a:t>phân</a:t>
            </a:r>
            <a:r>
              <a:rPr lang="en-US" baseline="0" dirty="0"/>
              <a:t> chia </a:t>
            </a:r>
            <a:r>
              <a:rPr lang="en-US" baseline="0" dirty="0" err="1"/>
              <a:t>theo</a:t>
            </a:r>
            <a:r>
              <a:rPr lang="en-US" baseline="0" dirty="0"/>
              <a:t> </a:t>
            </a:r>
            <a:r>
              <a:rPr lang="en-US" baseline="0" dirty="0" err="1"/>
              <a:t>đơn</a:t>
            </a:r>
            <a:r>
              <a:rPr lang="en-US" baseline="0" dirty="0"/>
              <a:t> </a:t>
            </a:r>
            <a:r>
              <a:rPr lang="en-US" baseline="0" dirty="0" err="1"/>
              <a:t>vị</a:t>
            </a:r>
            <a:r>
              <a:rPr lang="en-US" baseline="0" dirty="0"/>
              <a:t> Fr ( 3Fr= 1mm </a:t>
            </a:r>
            <a:r>
              <a:rPr lang="en-US" baseline="0" dirty="0" err="1"/>
              <a:t>đường</a:t>
            </a:r>
            <a:r>
              <a:rPr lang="en-US" baseline="0" dirty="0"/>
              <a:t> </a:t>
            </a:r>
            <a:r>
              <a:rPr lang="en-US" baseline="0" dirty="0" err="1"/>
              <a:t>kính</a:t>
            </a:r>
            <a:r>
              <a:rPr lang="en-US" baseline="0" dirty="0"/>
              <a:t>) </a:t>
            </a:r>
            <a:r>
              <a:rPr lang="en-US" baseline="0" dirty="0" err="1"/>
              <a:t>ống</a:t>
            </a:r>
            <a:r>
              <a:rPr lang="en-US" baseline="0" dirty="0"/>
              <a:t> </a:t>
            </a:r>
            <a:r>
              <a:rPr lang="en-US" baseline="0" dirty="0" err="1"/>
              <a:t>thường</a:t>
            </a:r>
            <a:r>
              <a:rPr lang="en-US" baseline="0" dirty="0"/>
              <a:t> </a:t>
            </a:r>
            <a:r>
              <a:rPr lang="en-US" baseline="0" dirty="0" err="1"/>
              <a:t>dùng</a:t>
            </a:r>
            <a:r>
              <a:rPr lang="en-US" baseline="0" dirty="0"/>
              <a:t> </a:t>
            </a:r>
            <a:r>
              <a:rPr lang="en-US" baseline="0" dirty="0" err="1"/>
              <a:t>là</a:t>
            </a:r>
            <a:r>
              <a:rPr lang="en-US" baseline="0" dirty="0"/>
              <a:t> 28-32Fr, 26Fr </a:t>
            </a:r>
            <a:r>
              <a:rPr lang="en-US" baseline="0" dirty="0" err="1"/>
              <a:t>cho</a:t>
            </a:r>
            <a:r>
              <a:rPr lang="en-US" baseline="0" dirty="0"/>
              <a:t> </a:t>
            </a:r>
            <a:r>
              <a:rPr lang="en-US" baseline="0" dirty="0" err="1"/>
              <a:t>trẻ</a:t>
            </a:r>
            <a:r>
              <a:rPr lang="en-US" baseline="0" dirty="0"/>
              <a:t> </a:t>
            </a:r>
            <a:r>
              <a:rPr lang="en-US" baseline="0" dirty="0" err="1"/>
              <a:t>em</a:t>
            </a:r>
            <a:endParaRPr lang="en-US" baseline="0" dirty="0"/>
          </a:p>
          <a:p>
            <a:r>
              <a:rPr lang="en-US" baseline="0" dirty="0" err="1"/>
              <a:t>Hình</a:t>
            </a:r>
            <a:r>
              <a:rPr lang="en-US" baseline="0" dirty="0"/>
              <a:t> </a:t>
            </a:r>
            <a:r>
              <a:rPr lang="en-US" baseline="0" dirty="0" err="1"/>
              <a:t>dạng</a:t>
            </a:r>
            <a:r>
              <a:rPr lang="en-US" baseline="0" dirty="0"/>
              <a:t> </a:t>
            </a:r>
            <a:r>
              <a:rPr lang="en-US" baseline="0" dirty="0" err="1"/>
              <a:t>ống</a:t>
            </a:r>
            <a:r>
              <a:rPr lang="en-US" baseline="0" dirty="0"/>
              <a:t> </a:t>
            </a:r>
            <a:r>
              <a:rPr lang="en-US" baseline="0" dirty="0" err="1"/>
              <a:t>dẫn</a:t>
            </a:r>
            <a:r>
              <a:rPr lang="en-US" baseline="0" dirty="0"/>
              <a:t> </a:t>
            </a:r>
            <a:r>
              <a:rPr lang="en-US" baseline="0" dirty="0" err="1"/>
              <a:t>lưu</a:t>
            </a:r>
            <a:r>
              <a:rPr lang="en-US" baseline="0" dirty="0"/>
              <a:t>: hay </a:t>
            </a:r>
            <a:r>
              <a:rPr lang="en-US" baseline="0" dirty="0" err="1"/>
              <a:t>dùng</a:t>
            </a:r>
            <a:r>
              <a:rPr lang="en-US" baseline="0" dirty="0"/>
              <a:t> </a:t>
            </a:r>
            <a:r>
              <a:rPr lang="en-US" baseline="0" dirty="0" err="1"/>
              <a:t>thẳng</a:t>
            </a:r>
            <a:r>
              <a:rPr lang="en-US" baseline="0" dirty="0"/>
              <a:t>, </a:t>
            </a:r>
            <a:r>
              <a:rPr lang="en-US" baseline="0" dirty="0" err="1"/>
              <a:t>ngoài</a:t>
            </a:r>
            <a:r>
              <a:rPr lang="en-US" baseline="0" dirty="0"/>
              <a:t> </a:t>
            </a:r>
            <a:r>
              <a:rPr lang="en-US" baseline="0" dirty="0" err="1"/>
              <a:t>ra</a:t>
            </a:r>
            <a:r>
              <a:rPr lang="en-US" baseline="0" dirty="0"/>
              <a:t> </a:t>
            </a:r>
            <a:r>
              <a:rPr lang="en-US" baseline="0" dirty="0" err="1"/>
              <a:t>ống</a:t>
            </a:r>
            <a:r>
              <a:rPr lang="en-US" baseline="0" dirty="0"/>
              <a:t> </a:t>
            </a:r>
            <a:r>
              <a:rPr lang="en-US" baseline="0" dirty="0" err="1"/>
              <a:t>gập</a:t>
            </a:r>
            <a:r>
              <a:rPr lang="en-US" baseline="0" dirty="0"/>
              <a:t> </a:t>
            </a:r>
            <a:r>
              <a:rPr lang="en-US" baseline="0" dirty="0" err="1"/>
              <a:t>góc</a:t>
            </a:r>
            <a:r>
              <a:rPr lang="en-US" baseline="0" dirty="0"/>
              <a:t> </a:t>
            </a:r>
            <a:r>
              <a:rPr lang="en-US" baseline="0" dirty="0" err="1"/>
              <a:t>hình</a:t>
            </a:r>
            <a:r>
              <a:rPr lang="en-US" baseline="0" dirty="0"/>
              <a:t> </a:t>
            </a:r>
            <a:r>
              <a:rPr lang="en-US" baseline="0" dirty="0" err="1"/>
              <a:t>thước</a:t>
            </a:r>
            <a:r>
              <a:rPr lang="en-US" baseline="0" dirty="0"/>
              <a:t> </a:t>
            </a:r>
            <a:r>
              <a:rPr lang="en-US" baseline="0" dirty="0" err="1"/>
              <a:t>thợ</a:t>
            </a:r>
            <a:endParaRPr lang="en-US" baseline="0" dirty="0"/>
          </a:p>
          <a:p>
            <a:pPr marL="228600" indent="-228600">
              <a:buAutoNum type="arabicParenBoth"/>
            </a:pPr>
            <a:r>
              <a:rPr lang="en-US" baseline="0" dirty="0" err="1"/>
              <a:t>Yêu</a:t>
            </a:r>
            <a:r>
              <a:rPr lang="en-US" baseline="0" dirty="0"/>
              <a:t> </a:t>
            </a:r>
            <a:r>
              <a:rPr lang="en-US" baseline="0" dirty="0" err="1"/>
              <a:t>cầu</a:t>
            </a:r>
            <a:r>
              <a:rPr lang="en-US" baseline="0" dirty="0"/>
              <a:t> </a:t>
            </a:r>
            <a:r>
              <a:rPr lang="en-US" baseline="0" dirty="0" err="1"/>
              <a:t>ống</a:t>
            </a:r>
            <a:r>
              <a:rPr lang="en-US" baseline="0" dirty="0"/>
              <a:t> </a:t>
            </a:r>
            <a:r>
              <a:rPr lang="en-US" baseline="0" dirty="0" err="1"/>
              <a:t>dẫn</a:t>
            </a:r>
            <a:r>
              <a:rPr lang="en-US" baseline="0" dirty="0"/>
              <a:t> </a:t>
            </a:r>
            <a:r>
              <a:rPr lang="en-US" baseline="0" dirty="0" err="1"/>
              <a:t>lưu</a:t>
            </a:r>
            <a:r>
              <a:rPr lang="en-US" baseline="0" dirty="0"/>
              <a:t>: </a:t>
            </a:r>
            <a:r>
              <a:rPr lang="en-US" baseline="0" dirty="0" err="1"/>
              <a:t>vô</a:t>
            </a:r>
            <a:r>
              <a:rPr lang="en-US" baseline="0" dirty="0"/>
              <a:t> </a:t>
            </a:r>
            <a:r>
              <a:rPr lang="en-US" baseline="0" dirty="0" err="1"/>
              <a:t>khuẩn</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đàn</a:t>
            </a:r>
            <a:r>
              <a:rPr lang="en-US" baseline="0" dirty="0"/>
              <a:t> </a:t>
            </a:r>
            <a:r>
              <a:rPr lang="en-US" baseline="0" dirty="0" err="1"/>
              <a:t>hồi</a:t>
            </a:r>
            <a:r>
              <a:rPr lang="en-US" baseline="0" dirty="0"/>
              <a:t>, </a:t>
            </a:r>
            <a:r>
              <a:rPr lang="en-US" baseline="0" dirty="0" err="1"/>
              <a:t>đa</a:t>
            </a:r>
            <a:r>
              <a:rPr lang="en-US" baseline="0" dirty="0"/>
              <a:t> </a:t>
            </a:r>
            <a:r>
              <a:rPr lang="en-US" baseline="0" dirty="0" err="1"/>
              <a:t>dạng</a:t>
            </a:r>
            <a:r>
              <a:rPr lang="en-US" baseline="0" dirty="0"/>
              <a:t> </a:t>
            </a:r>
            <a:r>
              <a:rPr lang="en-US" baseline="0" dirty="0" err="1"/>
              <a:t>kích</a:t>
            </a:r>
            <a:r>
              <a:rPr lang="en-US" baseline="0" dirty="0"/>
              <a:t> </a:t>
            </a:r>
            <a:r>
              <a:rPr lang="en-US" baseline="0" dirty="0" err="1"/>
              <a:t>thước</a:t>
            </a:r>
            <a:r>
              <a:rPr lang="en-US" baseline="0" dirty="0"/>
              <a:t>, </a:t>
            </a:r>
            <a:r>
              <a:rPr lang="en-US" baseline="0" dirty="0" err="1"/>
              <a:t>không</a:t>
            </a:r>
            <a:r>
              <a:rPr lang="en-US" baseline="0" dirty="0"/>
              <a:t> </a:t>
            </a:r>
            <a:r>
              <a:rPr lang="en-US" baseline="0" dirty="0" err="1"/>
              <a:t>kích</a:t>
            </a:r>
            <a:r>
              <a:rPr lang="en-US" baseline="0" dirty="0"/>
              <a:t> </a:t>
            </a:r>
            <a:r>
              <a:rPr lang="en-US" baseline="0" dirty="0" err="1"/>
              <a:t>ứng</a:t>
            </a:r>
            <a:r>
              <a:rPr lang="en-US" baseline="0" dirty="0"/>
              <a:t>, </a:t>
            </a:r>
            <a:r>
              <a:rPr lang="en-US" baseline="0" dirty="0" err="1"/>
              <a:t>có</a:t>
            </a:r>
            <a:r>
              <a:rPr lang="en-US" baseline="0" dirty="0"/>
              <a:t> </a:t>
            </a:r>
            <a:r>
              <a:rPr lang="en-US" baseline="0" dirty="0" err="1"/>
              <a:t>nhiều</a:t>
            </a:r>
            <a:r>
              <a:rPr lang="en-US" baseline="0" dirty="0"/>
              <a:t> </a:t>
            </a:r>
            <a:r>
              <a:rPr lang="en-US" baseline="0" dirty="0" err="1"/>
              <a:t>lỗ</a:t>
            </a:r>
            <a:r>
              <a:rPr lang="en-US" baseline="0" dirty="0"/>
              <a:t>, </a:t>
            </a:r>
            <a:r>
              <a:rPr lang="en-US" baseline="0" dirty="0" err="1"/>
              <a:t>có</a:t>
            </a:r>
            <a:r>
              <a:rPr lang="en-US" baseline="0" dirty="0"/>
              <a:t> </a:t>
            </a:r>
            <a:r>
              <a:rPr lang="en-US" baseline="0" dirty="0" err="1"/>
              <a:t>thước</a:t>
            </a:r>
            <a:r>
              <a:rPr lang="en-US" baseline="0" dirty="0"/>
              <a:t> </a:t>
            </a:r>
            <a:r>
              <a:rPr lang="en-US" baseline="0" dirty="0" err="1"/>
              <a:t>đo</a:t>
            </a:r>
            <a:r>
              <a:rPr lang="en-US" baseline="0" dirty="0"/>
              <a:t>, </a:t>
            </a:r>
            <a:r>
              <a:rPr lang="en-US" baseline="0" dirty="0" err="1"/>
              <a:t>vạch</a:t>
            </a:r>
            <a:r>
              <a:rPr lang="en-US" baseline="0" dirty="0"/>
              <a:t> </a:t>
            </a:r>
            <a:r>
              <a:rPr lang="en-US" baseline="0" dirty="0" err="1"/>
              <a:t>cản</a:t>
            </a:r>
            <a:r>
              <a:rPr lang="en-US" baseline="0" dirty="0"/>
              <a:t> </a:t>
            </a:r>
            <a:r>
              <a:rPr lang="en-US" baseline="0" dirty="0" err="1"/>
              <a:t>quang</a:t>
            </a:r>
            <a:endParaRPr lang="en-US" baseline="0" dirty="0"/>
          </a:p>
          <a:p>
            <a:pPr marL="228600" indent="-228600">
              <a:buAutoNum type="arabicParenBoth"/>
            </a:pPr>
            <a:r>
              <a:rPr lang="en-US" baseline="0" dirty="0" err="1"/>
              <a:t>Yêu</a:t>
            </a:r>
            <a:r>
              <a:rPr lang="en-US" baseline="0" dirty="0"/>
              <a:t> </a:t>
            </a:r>
            <a:r>
              <a:rPr lang="en-US" baseline="0" dirty="0" err="1"/>
              <a:t>cầu</a:t>
            </a:r>
            <a:r>
              <a:rPr lang="en-US" baseline="0" dirty="0"/>
              <a:t> </a:t>
            </a:r>
            <a:r>
              <a:rPr lang="en-US" baseline="0" dirty="0" err="1"/>
              <a:t>dây</a:t>
            </a:r>
            <a:r>
              <a:rPr lang="en-US" baseline="0" dirty="0"/>
              <a:t> </a:t>
            </a:r>
            <a:r>
              <a:rPr lang="en-US" baseline="0" dirty="0" err="1"/>
              <a:t>dẫn</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vô</a:t>
            </a:r>
            <a:r>
              <a:rPr lang="en-US" baseline="0" dirty="0"/>
              <a:t> </a:t>
            </a:r>
            <a:r>
              <a:rPr lang="en-US" baseline="0" dirty="0" err="1"/>
              <a:t>khuẩn</a:t>
            </a:r>
            <a:r>
              <a:rPr lang="en-US" baseline="0" dirty="0"/>
              <a:t>, </a:t>
            </a:r>
            <a:r>
              <a:rPr lang="en-US" baseline="0" dirty="0" err="1"/>
              <a:t>dài</a:t>
            </a:r>
            <a:r>
              <a:rPr lang="en-US" baseline="0" dirty="0"/>
              <a:t> </a:t>
            </a:r>
            <a:r>
              <a:rPr lang="en-US" baseline="0" dirty="0" err="1"/>
              <a:t>từ</a:t>
            </a:r>
            <a:r>
              <a:rPr lang="en-US" baseline="0" dirty="0"/>
              <a:t> 60cm </a:t>
            </a:r>
            <a:r>
              <a:rPr lang="en-US" baseline="0" dirty="0" err="1"/>
              <a:t>tới</a:t>
            </a:r>
            <a:r>
              <a:rPr lang="en-US" baseline="0" dirty="0"/>
              <a:t> 1m</a:t>
            </a:r>
          </a:p>
          <a:p>
            <a:pPr marL="228600" indent="-228600">
              <a:buAutoNum type="arabicParenBoth"/>
            </a:pPr>
            <a:r>
              <a:rPr lang="en-US" dirty="0" err="1"/>
              <a:t>Yêu</a:t>
            </a:r>
            <a:r>
              <a:rPr lang="en-US" baseline="0" dirty="0"/>
              <a:t> </a:t>
            </a:r>
            <a:r>
              <a:rPr lang="en-US" baseline="0" dirty="0" err="1"/>
              <a:t>cầu</a:t>
            </a:r>
            <a:r>
              <a:rPr lang="en-US" baseline="0" dirty="0"/>
              <a:t> </a:t>
            </a:r>
            <a:r>
              <a:rPr lang="en-US" baseline="0" dirty="0" err="1"/>
              <a:t>bình</a:t>
            </a:r>
            <a:r>
              <a:rPr lang="en-US" baseline="0" dirty="0"/>
              <a:t> </a:t>
            </a:r>
            <a:r>
              <a:rPr lang="en-US" baseline="0" dirty="0" err="1"/>
              <a:t>dẫn</a:t>
            </a:r>
            <a:r>
              <a:rPr lang="en-US" baseline="0" dirty="0"/>
              <a:t> </a:t>
            </a:r>
            <a:r>
              <a:rPr lang="en-US" baseline="0" dirty="0" err="1"/>
              <a:t>lưu</a:t>
            </a:r>
            <a:r>
              <a:rPr lang="en-US" baseline="0" dirty="0"/>
              <a:t>: </a:t>
            </a:r>
            <a:r>
              <a:rPr lang="en-US" baseline="0" dirty="0" err="1"/>
              <a:t>kín</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thể</a:t>
            </a:r>
            <a:r>
              <a:rPr lang="en-US" baseline="0" dirty="0"/>
              <a:t> </a:t>
            </a:r>
            <a:r>
              <a:rPr lang="en-US" baseline="0" dirty="0" err="1"/>
              <a:t>tích</a:t>
            </a:r>
            <a:r>
              <a:rPr lang="en-US" baseline="0" dirty="0"/>
              <a:t> 1, 2, 3.5l, </a:t>
            </a:r>
            <a:r>
              <a:rPr lang="en-US" baseline="0" dirty="0" err="1"/>
              <a:t>có</a:t>
            </a:r>
            <a:r>
              <a:rPr lang="en-US" baseline="0" dirty="0"/>
              <a:t> </a:t>
            </a:r>
            <a:r>
              <a:rPr lang="en-US" baseline="0" dirty="0" err="1"/>
              <a:t>vạch</a:t>
            </a:r>
            <a:r>
              <a:rPr lang="en-US" baseline="0" dirty="0"/>
              <a:t> chia, </a:t>
            </a:r>
            <a:r>
              <a:rPr lang="en-US" baseline="0" dirty="0" err="1"/>
              <a:t>lượng</a:t>
            </a:r>
            <a:r>
              <a:rPr lang="en-US" baseline="0" dirty="0"/>
              <a:t> </a:t>
            </a:r>
            <a:r>
              <a:rPr lang="en-US" baseline="0" dirty="0" err="1"/>
              <a:t>dịch</a:t>
            </a:r>
            <a:r>
              <a:rPr lang="en-US" baseline="0" dirty="0"/>
              <a:t> </a:t>
            </a:r>
            <a:r>
              <a:rPr lang="en-US" baseline="0" dirty="0" err="1"/>
              <a:t>trong</a:t>
            </a:r>
            <a:r>
              <a:rPr lang="en-US" baseline="0" dirty="0"/>
              <a:t> </a:t>
            </a:r>
            <a:r>
              <a:rPr lang="en-US" baseline="0" dirty="0" err="1"/>
              <a:t>bình</a:t>
            </a:r>
            <a:r>
              <a:rPr lang="en-US" baseline="0" dirty="0"/>
              <a:t> </a:t>
            </a:r>
            <a:r>
              <a:rPr lang="en-US" baseline="0" dirty="0" err="1"/>
              <a:t>phải</a:t>
            </a:r>
            <a:r>
              <a:rPr lang="en-US" baseline="0" dirty="0"/>
              <a:t> </a:t>
            </a:r>
            <a:r>
              <a:rPr lang="en-US" baseline="0" dirty="0" err="1"/>
              <a:t>đạt</a:t>
            </a:r>
            <a:r>
              <a:rPr lang="en-US" baseline="0" dirty="0"/>
              <a:t> </a:t>
            </a:r>
            <a:r>
              <a:rPr lang="en-US" baseline="0" dirty="0" err="1"/>
              <a:t>sao</a:t>
            </a:r>
            <a:r>
              <a:rPr lang="en-US" baseline="0" dirty="0"/>
              <a:t> </a:t>
            </a:r>
            <a:r>
              <a:rPr lang="en-US" baseline="0" dirty="0" err="1"/>
              <a:t>cho</a:t>
            </a:r>
            <a:r>
              <a:rPr lang="en-US" baseline="0" dirty="0"/>
              <a:t> </a:t>
            </a:r>
            <a:r>
              <a:rPr lang="en-US" baseline="0" dirty="0" err="1"/>
              <a:t>trong</a:t>
            </a:r>
            <a:r>
              <a:rPr lang="en-US" baseline="0" dirty="0"/>
              <a:t> </a:t>
            </a:r>
            <a:r>
              <a:rPr lang="en-US" baseline="0" dirty="0" err="1"/>
              <a:t>dây</a:t>
            </a:r>
            <a:r>
              <a:rPr lang="en-US" baseline="0" dirty="0"/>
              <a:t> </a:t>
            </a:r>
            <a:r>
              <a:rPr lang="en-US" baseline="0" dirty="0" err="1"/>
              <a:t>dẫn</a:t>
            </a:r>
            <a:r>
              <a:rPr lang="en-US" baseline="0" dirty="0"/>
              <a:t> 2-3 cm</a:t>
            </a: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44</a:t>
            </a:fld>
            <a:endParaRPr lang="en-US"/>
          </a:p>
        </p:txBody>
      </p:sp>
    </p:spTree>
    <p:extLst>
      <p:ext uri="{BB962C8B-B14F-4D97-AF65-F5344CB8AC3E}">
        <p14:creationId xmlns:p14="http://schemas.microsoft.com/office/powerpoint/2010/main" val="1365462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arenBoth"/>
            </a:pPr>
            <a:r>
              <a:rPr lang="en-US" baseline="0" dirty="0" err="1"/>
              <a:t>Xem</a:t>
            </a:r>
            <a:r>
              <a:rPr lang="en-US" baseline="0" dirty="0"/>
              <a:t> </a:t>
            </a:r>
            <a:r>
              <a:rPr lang="en-US" baseline="0" dirty="0" err="1"/>
              <a:t>mực</a:t>
            </a:r>
            <a:r>
              <a:rPr lang="en-US" baseline="0" dirty="0"/>
              <a:t> </a:t>
            </a:r>
            <a:r>
              <a:rPr lang="en-US" baseline="0" dirty="0" err="1"/>
              <a:t>nước</a:t>
            </a:r>
            <a:r>
              <a:rPr lang="en-US" baseline="0" dirty="0"/>
              <a:t> </a:t>
            </a:r>
            <a:r>
              <a:rPr lang="en-US" baseline="0" dirty="0" err="1"/>
              <a:t>trong</a:t>
            </a:r>
            <a:r>
              <a:rPr lang="en-US" baseline="0" dirty="0"/>
              <a:t> </a:t>
            </a:r>
            <a:r>
              <a:rPr lang="en-US" baseline="0" dirty="0" err="1"/>
              <a:t>dây</a:t>
            </a:r>
            <a:r>
              <a:rPr lang="en-US" baseline="0" dirty="0"/>
              <a:t> </a:t>
            </a:r>
            <a:r>
              <a:rPr lang="en-US" baseline="0" dirty="0" err="1"/>
              <a:t>dẫn</a:t>
            </a:r>
            <a:r>
              <a:rPr lang="en-US" baseline="0" dirty="0"/>
              <a:t> </a:t>
            </a:r>
            <a:r>
              <a:rPr lang="en-US" baseline="0" dirty="0" err="1"/>
              <a:t>có</a:t>
            </a:r>
            <a:r>
              <a:rPr lang="en-US" baseline="0" dirty="0"/>
              <a:t> di </a:t>
            </a:r>
            <a:r>
              <a:rPr lang="en-US" baseline="0" dirty="0" err="1"/>
              <a:t>động</a:t>
            </a:r>
            <a:r>
              <a:rPr lang="en-US" baseline="0" dirty="0"/>
              <a:t> </a:t>
            </a:r>
            <a:r>
              <a:rPr lang="en-US" baseline="0" dirty="0" err="1"/>
              <a:t>theo</a:t>
            </a:r>
            <a:r>
              <a:rPr lang="en-US" baseline="0" dirty="0"/>
              <a:t> </a:t>
            </a:r>
            <a:r>
              <a:rPr lang="en-US" baseline="0" dirty="0" err="1"/>
              <a:t>chu</a:t>
            </a:r>
            <a:r>
              <a:rPr lang="en-US" baseline="0" dirty="0"/>
              <a:t> </a:t>
            </a:r>
            <a:r>
              <a:rPr lang="en-US" baseline="0" dirty="0" err="1"/>
              <a:t>kì</a:t>
            </a:r>
            <a:r>
              <a:rPr lang="en-US" baseline="0" dirty="0"/>
              <a:t> </a:t>
            </a:r>
            <a:r>
              <a:rPr lang="en-US" baseline="0" dirty="0" err="1"/>
              <a:t>hô</a:t>
            </a:r>
            <a:r>
              <a:rPr lang="en-US" baseline="0" dirty="0"/>
              <a:t> </a:t>
            </a:r>
            <a:r>
              <a:rPr lang="en-US" baseline="0" dirty="0" err="1"/>
              <a:t>hấp</a:t>
            </a:r>
            <a:r>
              <a:rPr lang="en-US" baseline="0" dirty="0"/>
              <a:t> </a:t>
            </a:r>
            <a:r>
              <a:rPr lang="en-US" baseline="0" dirty="0" err="1"/>
              <a:t>không</a:t>
            </a:r>
            <a:endParaRPr lang="en-US" baseline="0" dirty="0"/>
          </a:p>
          <a:p>
            <a:pPr marL="0" indent="0">
              <a:buNone/>
            </a:pP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49</a:t>
            </a:fld>
            <a:endParaRPr lang="en-US"/>
          </a:p>
        </p:txBody>
      </p:sp>
    </p:spTree>
    <p:extLst>
      <p:ext uri="{BB962C8B-B14F-4D97-AF65-F5344CB8AC3E}">
        <p14:creationId xmlns:p14="http://schemas.microsoft.com/office/powerpoint/2010/main" val="485596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Nhưng</a:t>
            </a:r>
            <a:r>
              <a:rPr lang="en-US" baseline="0" dirty="0"/>
              <a:t> </a:t>
            </a:r>
            <a:r>
              <a:rPr lang="en-US" baseline="0" dirty="0" err="1"/>
              <a:t>rút</a:t>
            </a:r>
            <a:r>
              <a:rPr lang="en-US" baseline="0" dirty="0"/>
              <a:t> </a:t>
            </a:r>
            <a:r>
              <a:rPr lang="en-US" baseline="0" dirty="0" err="1"/>
              <a:t>khi</a:t>
            </a:r>
            <a:r>
              <a:rPr lang="en-US" baseline="0" dirty="0"/>
              <a:t> </a:t>
            </a:r>
            <a:r>
              <a:rPr lang="en-US" baseline="0" dirty="0" err="1"/>
              <a:t>đạt</a:t>
            </a:r>
            <a:r>
              <a:rPr lang="en-US" baseline="0" dirty="0"/>
              <a:t> </a:t>
            </a:r>
            <a:r>
              <a:rPr lang="en-US" baseline="0" dirty="0" err="1"/>
              <a:t>mục</a:t>
            </a:r>
            <a:r>
              <a:rPr lang="en-US" baseline="0" dirty="0"/>
              <a:t> </a:t>
            </a:r>
            <a:r>
              <a:rPr lang="en-US" baseline="0" dirty="0" err="1"/>
              <a:t>đích</a:t>
            </a:r>
            <a:r>
              <a:rPr lang="en-US" baseline="0" dirty="0"/>
              <a:t> </a:t>
            </a:r>
            <a:r>
              <a:rPr lang="en-US" baseline="0" dirty="0" err="1"/>
              <a:t>điều</a:t>
            </a:r>
            <a:r>
              <a:rPr lang="en-US" baseline="0" dirty="0"/>
              <a:t> </a:t>
            </a:r>
            <a:r>
              <a:rPr lang="en-US" baseline="0" dirty="0" err="1"/>
              <a:t>trị</a:t>
            </a:r>
            <a:r>
              <a:rPr lang="en-US" baseline="0" dirty="0"/>
              <a:t> ( </a:t>
            </a:r>
            <a:r>
              <a:rPr lang="en-US" baseline="0" dirty="0" err="1"/>
              <a:t>hết</a:t>
            </a:r>
            <a:r>
              <a:rPr lang="en-US" baseline="0" dirty="0"/>
              <a:t> </a:t>
            </a:r>
            <a:r>
              <a:rPr lang="en-US" baseline="0" dirty="0" err="1"/>
              <a:t>khó</a:t>
            </a:r>
            <a:r>
              <a:rPr lang="en-US" baseline="0" dirty="0"/>
              <a:t> </a:t>
            </a:r>
            <a:r>
              <a:rPr lang="en-US" baseline="0" dirty="0" err="1"/>
              <a:t>thở</a:t>
            </a:r>
            <a:r>
              <a:rPr lang="en-US" baseline="0" dirty="0"/>
              <a:t>, </a:t>
            </a:r>
            <a:r>
              <a:rPr lang="en-US" baseline="0" dirty="0" err="1"/>
              <a:t>hết</a:t>
            </a:r>
            <a:r>
              <a:rPr lang="en-US" baseline="0" dirty="0"/>
              <a:t> </a:t>
            </a:r>
            <a:r>
              <a:rPr lang="en-US" baseline="0" dirty="0" err="1"/>
              <a:t>sốt</a:t>
            </a:r>
            <a:r>
              <a:rPr lang="en-US" baseline="0" dirty="0"/>
              <a:t>, </a:t>
            </a:r>
            <a:r>
              <a:rPr lang="en-US" baseline="0" dirty="0" err="1"/>
              <a:t>lượng</a:t>
            </a:r>
            <a:r>
              <a:rPr lang="en-US" baseline="0" dirty="0"/>
              <a:t> </a:t>
            </a:r>
            <a:r>
              <a:rPr lang="en-US" baseline="0" dirty="0" err="1"/>
              <a:t>dịch</a:t>
            </a:r>
            <a:r>
              <a:rPr lang="en-US" baseline="0" dirty="0"/>
              <a:t> </a:t>
            </a:r>
            <a:r>
              <a:rPr lang="en-US" baseline="0" dirty="0" err="1"/>
              <a:t>ra</a:t>
            </a:r>
            <a:r>
              <a:rPr lang="en-US" baseline="0" dirty="0"/>
              <a:t> </a:t>
            </a:r>
            <a:r>
              <a:rPr lang="en-US" baseline="0" dirty="0" err="1"/>
              <a:t>mỗi</a:t>
            </a:r>
            <a:r>
              <a:rPr lang="en-US" baseline="0" dirty="0"/>
              <a:t> </a:t>
            </a:r>
            <a:r>
              <a:rPr lang="en-US" baseline="0" dirty="0" err="1"/>
              <a:t>ngày</a:t>
            </a:r>
            <a:r>
              <a:rPr lang="en-US" baseline="0" dirty="0"/>
              <a:t> </a:t>
            </a:r>
            <a:r>
              <a:rPr lang="en-US" baseline="0" dirty="0" err="1"/>
              <a:t>giảm</a:t>
            </a:r>
            <a:r>
              <a:rPr lang="en-US" baseline="0" dirty="0"/>
              <a:t> </a:t>
            </a:r>
            <a:r>
              <a:rPr lang="en-US" baseline="0" dirty="0" err="1"/>
              <a:t>dần</a:t>
            </a:r>
            <a:r>
              <a:rPr lang="en-US" baseline="0" dirty="0"/>
              <a:t> </a:t>
            </a:r>
            <a:r>
              <a:rPr lang="en-US" baseline="0" dirty="0" err="1"/>
              <a:t>còn</a:t>
            </a:r>
            <a:r>
              <a:rPr lang="en-US" baseline="0" dirty="0"/>
              <a:t> </a:t>
            </a:r>
            <a:r>
              <a:rPr lang="en-US" baseline="0" dirty="0" err="1"/>
              <a:t>khoảng</a:t>
            </a:r>
            <a:r>
              <a:rPr lang="en-US" baseline="0" dirty="0"/>
              <a:t> </a:t>
            </a:r>
            <a:r>
              <a:rPr lang="en-US" baseline="0" dirty="0" err="1"/>
              <a:t>dưới</a:t>
            </a:r>
            <a:r>
              <a:rPr lang="en-US" baseline="0" dirty="0"/>
              <a:t> 50 ml </a:t>
            </a:r>
            <a:r>
              <a:rPr lang="en-US" baseline="0" dirty="0" err="1"/>
              <a:t>trong</a:t>
            </a:r>
            <a:r>
              <a:rPr lang="en-US" baseline="0" dirty="0"/>
              <a:t> </a:t>
            </a:r>
            <a:r>
              <a:rPr lang="en-US" baseline="0" dirty="0" err="1"/>
              <a:t>một</a:t>
            </a:r>
            <a:r>
              <a:rPr lang="en-US" baseline="0" dirty="0"/>
              <a:t> </a:t>
            </a:r>
            <a:r>
              <a:rPr lang="en-US" baseline="0" dirty="0" err="1"/>
              <a:t>ngày</a:t>
            </a:r>
            <a:r>
              <a:rPr lang="en-US" baseline="0" dirty="0"/>
              <a:t>, </a:t>
            </a:r>
            <a:r>
              <a:rPr lang="en-US" baseline="0" dirty="0" err="1"/>
              <a:t>khám</a:t>
            </a:r>
            <a:r>
              <a:rPr lang="en-US" baseline="0" dirty="0"/>
              <a:t> </a:t>
            </a:r>
            <a:r>
              <a:rPr lang="en-US" baseline="0" dirty="0" err="1"/>
              <a:t>phổi</a:t>
            </a:r>
            <a:r>
              <a:rPr lang="en-US" baseline="0" dirty="0"/>
              <a:t> </a:t>
            </a:r>
            <a:r>
              <a:rPr lang="en-US" baseline="0" dirty="0" err="1"/>
              <a:t>không</a:t>
            </a:r>
            <a:r>
              <a:rPr lang="en-US" baseline="0" dirty="0"/>
              <a:t> </a:t>
            </a:r>
            <a:r>
              <a:rPr lang="en-US" baseline="0" dirty="0" err="1"/>
              <a:t>còn</a:t>
            </a:r>
            <a:r>
              <a:rPr lang="en-US" baseline="0" dirty="0"/>
              <a:t> </a:t>
            </a:r>
            <a:r>
              <a:rPr lang="en-US" baseline="0" dirty="0" err="1"/>
              <a:t>triệu</a:t>
            </a:r>
            <a:r>
              <a:rPr lang="en-US" baseline="0" dirty="0"/>
              <a:t> </a:t>
            </a:r>
            <a:r>
              <a:rPr lang="en-US" baseline="0" dirty="0" err="1"/>
              <a:t>chứng</a:t>
            </a:r>
            <a:r>
              <a:rPr lang="en-US" baseline="0" dirty="0"/>
              <a:t> 3 </a:t>
            </a:r>
            <a:r>
              <a:rPr lang="en-US" baseline="0" dirty="0" err="1"/>
              <a:t>giảm</a:t>
            </a:r>
            <a:r>
              <a:rPr lang="en-US" baseline="0" dirty="0"/>
              <a:t>, </a:t>
            </a:r>
            <a:r>
              <a:rPr lang="en-US" baseline="0" dirty="0" err="1"/>
              <a:t>không</a:t>
            </a:r>
            <a:r>
              <a:rPr lang="en-US" baseline="0" dirty="0"/>
              <a:t> </a:t>
            </a:r>
            <a:r>
              <a:rPr lang="en-US" baseline="0" dirty="0" err="1"/>
              <a:t>còn</a:t>
            </a:r>
            <a:r>
              <a:rPr lang="en-US" baseline="0" dirty="0"/>
              <a:t> </a:t>
            </a:r>
            <a:r>
              <a:rPr lang="en-US" baseline="0" dirty="0" err="1"/>
              <a:t>dấu</a:t>
            </a:r>
            <a:r>
              <a:rPr lang="en-US" baseline="0" dirty="0"/>
              <a:t> </a:t>
            </a:r>
            <a:r>
              <a:rPr lang="en-US" baseline="0" dirty="0" err="1"/>
              <a:t>hiệu</a:t>
            </a:r>
            <a:r>
              <a:rPr lang="en-US" baseline="0" dirty="0"/>
              <a:t> </a:t>
            </a:r>
            <a:r>
              <a:rPr lang="en-US" baseline="0" dirty="0" err="1"/>
              <a:t>tràn</a:t>
            </a:r>
            <a:r>
              <a:rPr lang="en-US" baseline="0" dirty="0"/>
              <a:t> </a:t>
            </a:r>
            <a:r>
              <a:rPr lang="en-US" baseline="0" dirty="0" err="1"/>
              <a:t>khí</a:t>
            </a:r>
            <a:r>
              <a:rPr lang="en-US" baseline="0" dirty="0"/>
              <a:t> </a:t>
            </a:r>
            <a:r>
              <a:rPr lang="en-US" baseline="0" dirty="0" err="1"/>
              <a:t>màng</a:t>
            </a:r>
            <a:r>
              <a:rPr lang="en-US" baseline="0" dirty="0"/>
              <a:t> </a:t>
            </a:r>
            <a:r>
              <a:rPr lang="en-US" baseline="0" dirty="0" err="1"/>
              <a:t>phổi</a:t>
            </a:r>
            <a:r>
              <a:rPr lang="en-US" baseline="0" dirty="0"/>
              <a:t>)</a:t>
            </a: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50</a:t>
            </a:fld>
            <a:endParaRPr lang="en-US"/>
          </a:p>
        </p:txBody>
      </p:sp>
    </p:spTree>
    <p:extLst>
      <p:ext uri="{BB962C8B-B14F-4D97-AF65-F5344CB8AC3E}">
        <p14:creationId xmlns:p14="http://schemas.microsoft.com/office/powerpoint/2010/main" val="3292706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(1) </a:t>
            </a:r>
            <a:r>
              <a:rPr lang="en-US" dirty="0" err="1"/>
              <a:t>hiếm</a:t>
            </a:r>
            <a:r>
              <a:rPr lang="en-US" baseline="0" dirty="0"/>
              <a:t> </a:t>
            </a:r>
            <a:r>
              <a:rPr lang="en-US" baseline="0" dirty="0" err="1"/>
              <a:t>gặp</a:t>
            </a:r>
            <a:r>
              <a:rPr lang="en-US" baseline="0" dirty="0"/>
              <a:t>, </a:t>
            </a:r>
            <a:r>
              <a:rPr lang="en-US" baseline="0" dirty="0" err="1"/>
              <a:t>nhưng</a:t>
            </a:r>
            <a:r>
              <a:rPr lang="en-US" baseline="0" dirty="0"/>
              <a:t> </a:t>
            </a:r>
            <a:r>
              <a:rPr lang="en-US" baseline="0" dirty="0" err="1"/>
              <a:t>đã</a:t>
            </a:r>
            <a:r>
              <a:rPr lang="en-US" baseline="0" dirty="0"/>
              <a:t> </a:t>
            </a:r>
            <a:r>
              <a:rPr lang="en-US" baseline="0" dirty="0" err="1"/>
              <a:t>ghi</a:t>
            </a:r>
            <a:r>
              <a:rPr lang="en-US" baseline="0" dirty="0"/>
              <a:t> </a:t>
            </a:r>
            <a:r>
              <a:rPr lang="en-US" baseline="0" dirty="0" err="1"/>
              <a:t>nhận</a:t>
            </a:r>
            <a:r>
              <a:rPr lang="en-US" baseline="0" dirty="0"/>
              <a:t> </a:t>
            </a:r>
            <a:r>
              <a:rPr lang="en-US" baseline="0" dirty="0" err="1"/>
              <a:t>trong</a:t>
            </a:r>
            <a:r>
              <a:rPr lang="en-US" baseline="0" dirty="0"/>
              <a:t> y </a:t>
            </a:r>
            <a:r>
              <a:rPr lang="en-US" baseline="0" dirty="0" err="1"/>
              <a:t>văn</a:t>
            </a: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51</a:t>
            </a:fld>
            <a:endParaRPr lang="en-US"/>
          </a:p>
        </p:txBody>
      </p:sp>
    </p:spTree>
    <p:extLst>
      <p:ext uri="{BB962C8B-B14F-4D97-AF65-F5344CB8AC3E}">
        <p14:creationId xmlns:p14="http://schemas.microsoft.com/office/powerpoint/2010/main" val="3162334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a:spLocks noGrp="1"/>
          </p:cNvSpPr>
          <p:nvPr>
            <p:ph type="body" idx="1"/>
          </p:nvPr>
        </p:nvSpPr>
        <p:spPr>
          <a:noFill/>
        </p:spPr>
        <p:txBody>
          <a:bodyPr/>
          <a:lstStyle/>
          <a:p>
            <a:endParaRPr lang="en-US">
              <a:uFillTx/>
            </a:endParaRPr>
          </a:p>
        </p:txBody>
      </p:sp>
      <p:sp>
        <p:nvSpPr>
          <p:cNvPr id="70660" name="Slide Number Placeholder 3"/>
          <p:cNvSpPr>
            <a:spLocks noGrp="1"/>
          </p:cNvSpPr>
          <p:nvPr>
            <p:ph type="sldNum" sz="quarter" idx="5"/>
          </p:nvPr>
        </p:nvSpPr>
        <p:spPr>
          <a:noFill/>
        </p:spPr>
        <p:txBody>
          <a:bodyPr/>
          <a:lstStyle/>
          <a:p>
            <a:fld id="{6DB3A5D2-9B83-4E52-B125-E1A07925D364}" type="slidenum">
              <a:rPr lang="en-US" smtClean="0">
                <a:uFillTx/>
              </a:rPr>
              <a:pPr/>
              <a:t>53</a:t>
            </a:fld>
            <a:endParaRPr lang="en-US">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009E101-4888-455C-A78D-C1132C71212C}" type="slidenum">
              <a:rPr lang="en-US" smtClean="0">
                <a:uFillTx/>
              </a:rPr>
              <a:pPr/>
              <a:t>4</a:t>
            </a:fld>
            <a:endParaRPr lang="en-US">
              <a:uFillTx/>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FontTx/>
              <a:buNone/>
              <a:defRPr>
                <a:uFillTx/>
              </a:defRPr>
            </a:pPr>
            <a:r>
              <a:rPr lang="en-US" i="1" dirty="0">
                <a:uFillTx/>
              </a:rPr>
              <a:t>Primary survey </a:t>
            </a:r>
            <a:r>
              <a:rPr lang="en-US" i="1" dirty="0" err="1">
                <a:uFillTx/>
              </a:rPr>
              <a:t>làm</a:t>
            </a:r>
            <a:r>
              <a:rPr lang="en-US" i="1" dirty="0">
                <a:uFillTx/>
              </a:rPr>
              <a:t> </a:t>
            </a:r>
            <a:r>
              <a:rPr lang="en-US" i="1" dirty="0" err="1">
                <a:uFillTx/>
              </a:rPr>
              <a:t>theo</a:t>
            </a:r>
            <a:r>
              <a:rPr lang="en-US" i="1" dirty="0">
                <a:uFillTx/>
              </a:rPr>
              <a:t> “ABCs” (</a:t>
            </a:r>
            <a:r>
              <a:rPr lang="en-US" i="1" u="sng" dirty="0">
                <a:uFillTx/>
              </a:rPr>
              <a:t>Airway with cervical spine protection</a:t>
            </a:r>
            <a:r>
              <a:rPr lang="en-US" i="1" dirty="0">
                <a:uFillTx/>
              </a:rPr>
              <a:t>, Breathing, and Circulation). </a:t>
            </a:r>
            <a:r>
              <a:rPr lang="en-US" b="1" i="1" dirty="0" err="1">
                <a:uFillTx/>
              </a:rPr>
              <a:t>Tuy</a:t>
            </a:r>
            <a:r>
              <a:rPr lang="en-US" b="1" i="1" dirty="0">
                <a:uFillTx/>
              </a:rPr>
              <a:t> </a:t>
            </a:r>
            <a:r>
              <a:rPr lang="en-US" b="1" i="1" dirty="0" err="1">
                <a:uFillTx/>
              </a:rPr>
              <a:t>viết</a:t>
            </a:r>
            <a:r>
              <a:rPr lang="en-US" b="1" i="1" dirty="0">
                <a:uFillTx/>
              </a:rPr>
              <a:t> </a:t>
            </a:r>
            <a:r>
              <a:rPr lang="en-US" b="1" i="1" dirty="0" err="1">
                <a:uFillTx/>
              </a:rPr>
              <a:t>theo</a:t>
            </a:r>
            <a:r>
              <a:rPr lang="en-US" b="1" i="1" dirty="0">
                <a:uFillTx/>
              </a:rPr>
              <a:t> </a:t>
            </a:r>
            <a:r>
              <a:rPr lang="en-US" b="1" i="1" dirty="0" err="1">
                <a:uFillTx/>
              </a:rPr>
              <a:t>thứ</a:t>
            </a:r>
            <a:r>
              <a:rPr lang="en-US" b="1" i="1" dirty="0">
                <a:uFillTx/>
              </a:rPr>
              <a:t> </a:t>
            </a:r>
            <a:r>
              <a:rPr lang="en-US" b="1" i="1" dirty="0" err="1">
                <a:uFillTx/>
              </a:rPr>
              <a:t>tự</a:t>
            </a:r>
            <a:r>
              <a:rPr lang="en-US" b="1" i="1" dirty="0">
                <a:uFillTx/>
              </a:rPr>
              <a:t> </a:t>
            </a:r>
            <a:r>
              <a:rPr lang="en-US" b="1" i="1" dirty="0" err="1">
                <a:uFillTx/>
              </a:rPr>
              <a:t>nhưng</a:t>
            </a:r>
            <a:r>
              <a:rPr lang="en-US" b="1" i="1" dirty="0">
                <a:uFillTx/>
              </a:rPr>
              <a:t> </a:t>
            </a:r>
            <a:r>
              <a:rPr lang="en-US" b="1" i="1" dirty="0" err="1">
                <a:uFillTx/>
              </a:rPr>
              <a:t>khi</a:t>
            </a:r>
            <a:r>
              <a:rPr lang="en-US" b="1" i="1" dirty="0">
                <a:uFillTx/>
              </a:rPr>
              <a:t> </a:t>
            </a:r>
            <a:r>
              <a:rPr lang="en-US" b="1" i="1" dirty="0" err="1">
                <a:uFillTx/>
              </a:rPr>
              <a:t>xử</a:t>
            </a:r>
            <a:r>
              <a:rPr lang="en-US" b="1" i="1" dirty="0">
                <a:uFillTx/>
              </a:rPr>
              <a:t> </a:t>
            </a:r>
            <a:r>
              <a:rPr lang="en-US" b="1" i="1" dirty="0" err="1">
                <a:uFillTx/>
              </a:rPr>
              <a:t>trí</a:t>
            </a:r>
            <a:r>
              <a:rPr lang="en-US" b="1" i="1" dirty="0">
                <a:uFillTx/>
              </a:rPr>
              <a:t> </a:t>
            </a:r>
            <a:r>
              <a:rPr lang="en-US" b="1" i="1" dirty="0" err="1">
                <a:uFillTx/>
              </a:rPr>
              <a:t>thì</a:t>
            </a:r>
            <a:r>
              <a:rPr lang="en-US" b="1" i="1" dirty="0">
                <a:uFillTx/>
              </a:rPr>
              <a:t> </a:t>
            </a:r>
            <a:r>
              <a:rPr lang="en-US" b="1" i="1" dirty="0" err="1">
                <a:uFillTx/>
              </a:rPr>
              <a:t>tiến</a:t>
            </a:r>
            <a:r>
              <a:rPr lang="en-US" b="1" i="1" dirty="0">
                <a:uFillTx/>
              </a:rPr>
              <a:t> </a:t>
            </a:r>
            <a:r>
              <a:rPr lang="en-US" b="1" i="1" dirty="0" err="1">
                <a:uFillTx/>
              </a:rPr>
              <a:t>hành</a:t>
            </a:r>
            <a:r>
              <a:rPr lang="en-US" b="1" i="1" dirty="0">
                <a:uFillTx/>
              </a:rPr>
              <a:t> </a:t>
            </a:r>
            <a:r>
              <a:rPr lang="en-US" b="1" i="1" dirty="0" err="1">
                <a:uFillTx/>
              </a:rPr>
              <a:t>đồng</a:t>
            </a:r>
            <a:r>
              <a:rPr lang="en-US" b="1" i="1" dirty="0">
                <a:uFillTx/>
              </a:rPr>
              <a:t> </a:t>
            </a:r>
            <a:r>
              <a:rPr lang="en-US" b="1" i="1" dirty="0" err="1">
                <a:uFillTx/>
              </a:rPr>
              <a:t>thời</a:t>
            </a:r>
            <a:r>
              <a:rPr lang="en-US" i="1" dirty="0">
                <a:uFillTx/>
              </a:rPr>
              <a:t>.</a:t>
            </a:r>
            <a:endParaRPr lang="en-US" dirty="0">
              <a:uFillTx/>
            </a:endParaRPr>
          </a:p>
          <a:p>
            <a:pPr eaLnBrk="1" hangingPunct="1"/>
            <a:endParaRPr lang="ru-RU" dirty="0">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p:sp>
      <p:sp>
        <p:nvSpPr>
          <p:cNvPr id="46083" name="Notes Placeholder 2"/>
          <p:cNvSpPr>
            <a:spLocks noGrp="1"/>
          </p:cNvSpPr>
          <p:nvPr>
            <p:ph type="body" idx="1"/>
          </p:nvPr>
        </p:nvSpPr>
        <p:spPr>
          <a:noFill/>
        </p:spPr>
        <p:txBody>
          <a:bodyPr/>
          <a:lstStyle/>
          <a:p>
            <a:r>
              <a:rPr lang="en-US" i="1" dirty="0" err="1">
                <a:uFillTx/>
              </a:rPr>
              <a:t>Giữ</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thông</a:t>
            </a:r>
            <a:r>
              <a:rPr lang="en-US" i="1" dirty="0">
                <a:uFillTx/>
              </a:rPr>
              <a:t> </a:t>
            </a:r>
            <a:r>
              <a:rPr lang="en-US" i="1" dirty="0" err="1">
                <a:uFillTx/>
              </a:rPr>
              <a:t>suốt</a:t>
            </a:r>
            <a:r>
              <a:rPr lang="en-US" i="1" dirty="0">
                <a:uFillTx/>
              </a:rPr>
              <a:t> </a:t>
            </a:r>
            <a:r>
              <a:rPr lang="en-US" i="1" dirty="0" err="1">
                <a:uFillTx/>
              </a:rPr>
              <a:t>là</a:t>
            </a:r>
            <a:r>
              <a:rPr lang="en-US" i="1" dirty="0">
                <a:uFillTx/>
              </a:rPr>
              <a:t> </a:t>
            </a:r>
            <a:r>
              <a:rPr lang="en-US" i="1" dirty="0" err="1">
                <a:uFillTx/>
              </a:rPr>
              <a:t>ưu</a:t>
            </a:r>
            <a:r>
              <a:rPr lang="en-US" i="1" dirty="0">
                <a:uFillTx/>
              </a:rPr>
              <a:t> </a:t>
            </a:r>
            <a:r>
              <a:rPr lang="en-US" i="1" dirty="0" err="1">
                <a:uFillTx/>
              </a:rPr>
              <a:t>tiên</a:t>
            </a:r>
            <a:r>
              <a:rPr lang="en-US" i="1" dirty="0">
                <a:uFillTx/>
              </a:rPr>
              <a:t> </a:t>
            </a:r>
            <a:r>
              <a:rPr lang="en-US" i="1" dirty="0" err="1">
                <a:uFillTx/>
              </a:rPr>
              <a:t>số</a:t>
            </a:r>
            <a:r>
              <a:rPr lang="en-US" i="1" dirty="0">
                <a:uFillTx/>
              </a:rPr>
              <a:t> 1 </a:t>
            </a:r>
            <a:r>
              <a:rPr lang="en-US" i="1" dirty="0" err="1">
                <a:uFillTx/>
              </a:rPr>
              <a:t>vì</a:t>
            </a:r>
            <a:r>
              <a:rPr lang="en-US" i="1" dirty="0">
                <a:uFillTx/>
              </a:rPr>
              <a:t> </a:t>
            </a:r>
            <a:r>
              <a:rPr lang="en-US" i="1" u="sng" dirty="0" err="1">
                <a:uFillTx/>
              </a:rPr>
              <a:t>mọi</a:t>
            </a:r>
            <a:r>
              <a:rPr lang="en-US" i="1" u="sng" dirty="0">
                <a:uFillTx/>
              </a:rPr>
              <a:t> </a:t>
            </a:r>
            <a:r>
              <a:rPr lang="en-US" i="1" u="sng" dirty="0" err="1">
                <a:uFillTx/>
              </a:rPr>
              <a:t>cố</a:t>
            </a:r>
            <a:r>
              <a:rPr lang="en-US" i="1" u="sng" dirty="0">
                <a:uFillTx/>
              </a:rPr>
              <a:t> </a:t>
            </a:r>
            <a:r>
              <a:rPr lang="en-US" i="1" u="sng" dirty="0" err="1">
                <a:uFillTx/>
              </a:rPr>
              <a:t>gắng</a:t>
            </a:r>
            <a:r>
              <a:rPr lang="en-US" i="1" u="sng" dirty="0">
                <a:uFillTx/>
              </a:rPr>
              <a:t> </a:t>
            </a:r>
            <a:r>
              <a:rPr lang="en-US" i="1" u="sng" dirty="0" err="1">
                <a:uFillTx/>
              </a:rPr>
              <a:t>hồi</a:t>
            </a:r>
            <a:r>
              <a:rPr lang="en-US" i="1" u="sng" dirty="0">
                <a:uFillTx/>
              </a:rPr>
              <a:t> </a:t>
            </a:r>
            <a:r>
              <a:rPr lang="en-US" i="1" u="sng" dirty="0" err="1">
                <a:uFillTx/>
              </a:rPr>
              <a:t>sức</a:t>
            </a:r>
            <a:r>
              <a:rPr lang="en-US" i="1" u="sng" dirty="0">
                <a:uFillTx/>
              </a:rPr>
              <a:t> </a:t>
            </a:r>
            <a:r>
              <a:rPr lang="en-US" i="1" u="sng" dirty="0" err="1">
                <a:uFillTx/>
              </a:rPr>
              <a:t>sẽ</a:t>
            </a:r>
            <a:r>
              <a:rPr lang="en-US" i="1" u="sng" dirty="0">
                <a:uFillTx/>
              </a:rPr>
              <a:t> </a:t>
            </a:r>
            <a:r>
              <a:rPr lang="en-US" i="1" u="sng" dirty="0" err="1">
                <a:uFillTx/>
              </a:rPr>
              <a:t>vô</a:t>
            </a:r>
            <a:r>
              <a:rPr lang="en-US" i="1" u="sng" dirty="0">
                <a:uFillTx/>
              </a:rPr>
              <a:t> </a:t>
            </a:r>
            <a:r>
              <a:rPr lang="en-US" i="1" u="sng" dirty="0" err="1">
                <a:uFillTx/>
              </a:rPr>
              <a:t>hiệu</a:t>
            </a:r>
            <a:r>
              <a:rPr lang="en-US" i="1" u="sng" dirty="0">
                <a:uFillTx/>
              </a:rPr>
              <a:t> </a:t>
            </a:r>
            <a:r>
              <a:rPr lang="en-US" i="1" u="sng" dirty="0" err="1">
                <a:uFillTx/>
              </a:rPr>
              <a:t>nếu</a:t>
            </a:r>
            <a:r>
              <a:rPr lang="en-US" i="1" u="sng" dirty="0">
                <a:uFillTx/>
              </a:rPr>
              <a:t> oxy </a:t>
            </a:r>
            <a:r>
              <a:rPr lang="en-US" i="1" u="sng" dirty="0" err="1">
                <a:uFillTx/>
              </a:rPr>
              <a:t>máu</a:t>
            </a:r>
            <a:r>
              <a:rPr lang="en-US" i="1" u="sng" dirty="0">
                <a:uFillTx/>
              </a:rPr>
              <a:t> k </a:t>
            </a:r>
            <a:r>
              <a:rPr lang="en-US" i="1" u="sng" dirty="0" err="1">
                <a:uFillTx/>
              </a:rPr>
              <a:t>đủ</a:t>
            </a:r>
            <a:r>
              <a:rPr lang="en-US" i="1" dirty="0">
                <a:uFillTx/>
              </a:rPr>
              <a:t>. - </a:t>
            </a:r>
            <a:r>
              <a:rPr lang="en-US" i="1" dirty="0" err="1">
                <a:uFillTx/>
              </a:rPr>
              <a:t>Bn</a:t>
            </a:r>
            <a:r>
              <a:rPr lang="en-US" i="1" dirty="0">
                <a:uFillTx/>
              </a:rPr>
              <a:t> </a:t>
            </a:r>
            <a:r>
              <a:rPr lang="en-US" i="1" dirty="0" err="1">
                <a:uFillTx/>
              </a:rPr>
              <a:t>tỉnh</a:t>
            </a:r>
            <a:r>
              <a:rPr lang="en-US" i="1" dirty="0">
                <a:uFillTx/>
              </a:rPr>
              <a:t>, </a:t>
            </a:r>
            <a:r>
              <a:rPr lang="en-US" i="1" dirty="0" err="1">
                <a:uFillTx/>
              </a:rPr>
              <a:t>thở</a:t>
            </a:r>
            <a:r>
              <a:rPr lang="en-US" i="1" dirty="0">
                <a:uFillTx/>
              </a:rPr>
              <a:t> </a:t>
            </a:r>
            <a:r>
              <a:rPr lang="en-US" i="1" dirty="0" err="1">
                <a:uFillTx/>
              </a:rPr>
              <a:t>bt</a:t>
            </a:r>
            <a:r>
              <a:rPr lang="en-US" i="1" dirty="0">
                <a:uFillTx/>
              </a:rPr>
              <a:t> </a:t>
            </a:r>
            <a:r>
              <a:rPr lang="en-US" i="1" dirty="0" err="1">
                <a:uFillTx/>
              </a:rPr>
              <a:t>và</a:t>
            </a:r>
            <a:r>
              <a:rPr lang="en-US" i="1" dirty="0">
                <a:uFillTx/>
              </a:rPr>
              <a:t> </a:t>
            </a:r>
            <a:r>
              <a:rPr lang="en-US" i="1" dirty="0" err="1">
                <a:uFillTx/>
              </a:rPr>
              <a:t>giọng</a:t>
            </a:r>
            <a:r>
              <a:rPr lang="en-US" i="1" dirty="0">
                <a:uFillTx/>
              </a:rPr>
              <a:t> </a:t>
            </a:r>
            <a:r>
              <a:rPr lang="en-US" i="1" dirty="0" err="1">
                <a:uFillTx/>
              </a:rPr>
              <a:t>nói</a:t>
            </a:r>
            <a:r>
              <a:rPr lang="en-US" i="1" dirty="0">
                <a:uFillTx/>
              </a:rPr>
              <a:t> </a:t>
            </a:r>
            <a:r>
              <a:rPr lang="en-US" i="1" dirty="0" err="1">
                <a:uFillTx/>
              </a:rPr>
              <a:t>bt</a:t>
            </a:r>
            <a:r>
              <a:rPr lang="en-US" i="1" dirty="0">
                <a:uFillTx/>
              </a:rPr>
              <a:t> </a:t>
            </a:r>
            <a:r>
              <a:rPr lang="en-US" i="1" dirty="0">
                <a:uFillTx/>
                <a:sym typeface="Wingdings" pitchFamily="2" charset="2"/>
              </a:rPr>
              <a:t> </a:t>
            </a:r>
            <a:r>
              <a:rPr lang="en-US" i="1" dirty="0">
                <a:uFillTx/>
              </a:rPr>
              <a:t>airway OK.</a:t>
            </a:r>
          </a:p>
          <a:p>
            <a:r>
              <a:rPr lang="en-US" i="1" dirty="0" err="1">
                <a:uFillTx/>
              </a:rPr>
              <a:t>Ngoại</a:t>
            </a:r>
            <a:r>
              <a:rPr lang="en-US" i="1" dirty="0">
                <a:uFillTx/>
              </a:rPr>
              <a:t> </a:t>
            </a:r>
            <a:r>
              <a:rPr lang="en-US" i="1" dirty="0" err="1">
                <a:uFillTx/>
              </a:rPr>
              <a:t>lệ</a:t>
            </a:r>
            <a:r>
              <a:rPr lang="en-US" i="1" dirty="0">
                <a:uFillTx/>
              </a:rPr>
              <a:t>: </a:t>
            </a:r>
            <a:r>
              <a:rPr lang="en-US" i="1" dirty="0" err="1">
                <a:uFillTx/>
              </a:rPr>
              <a:t>vết</a:t>
            </a:r>
            <a:r>
              <a:rPr lang="en-US" i="1" dirty="0">
                <a:uFillTx/>
              </a:rPr>
              <a:t> </a:t>
            </a:r>
            <a:r>
              <a:rPr lang="en-US" i="1" dirty="0" err="1">
                <a:uFillTx/>
              </a:rPr>
              <a:t>thương</a:t>
            </a:r>
            <a:r>
              <a:rPr lang="en-US" i="1" dirty="0">
                <a:uFillTx/>
              </a:rPr>
              <a:t> </a:t>
            </a:r>
            <a:r>
              <a:rPr lang="en-US" i="1" dirty="0" err="1">
                <a:uFillTx/>
              </a:rPr>
              <a:t>cổ</a:t>
            </a:r>
            <a:r>
              <a:rPr lang="en-US" i="1" dirty="0">
                <a:uFillTx/>
              </a:rPr>
              <a:t> </a:t>
            </a:r>
            <a:r>
              <a:rPr lang="en-US" i="1" dirty="0" err="1">
                <a:uFillTx/>
              </a:rPr>
              <a:t>tạo</a:t>
            </a:r>
            <a:r>
              <a:rPr lang="en-US" i="1" dirty="0">
                <a:uFillTx/>
              </a:rPr>
              <a:t> </a:t>
            </a:r>
            <a:r>
              <a:rPr lang="en-US" i="1" dirty="0" err="1">
                <a:uFillTx/>
              </a:rPr>
              <a:t>khối</a:t>
            </a:r>
            <a:r>
              <a:rPr lang="en-US" i="1" dirty="0">
                <a:uFillTx/>
              </a:rPr>
              <a:t> </a:t>
            </a:r>
            <a:r>
              <a:rPr lang="en-US" i="1" dirty="0" err="1">
                <a:uFillTx/>
              </a:rPr>
              <a:t>máu</a:t>
            </a:r>
            <a:r>
              <a:rPr lang="en-US" i="1" dirty="0">
                <a:uFillTx/>
              </a:rPr>
              <a:t> </a:t>
            </a:r>
            <a:r>
              <a:rPr lang="en-US" i="1" dirty="0" err="1">
                <a:uFillTx/>
              </a:rPr>
              <a:t>tụ</a:t>
            </a:r>
            <a:r>
              <a:rPr lang="en-US" i="1" dirty="0">
                <a:uFillTx/>
              </a:rPr>
              <a:t> to </a:t>
            </a:r>
            <a:r>
              <a:rPr lang="en-US" i="1" dirty="0" err="1">
                <a:uFillTx/>
              </a:rPr>
              <a:t>dần</a:t>
            </a:r>
            <a:r>
              <a:rPr lang="en-US" i="1" dirty="0">
                <a:uFillTx/>
              </a:rPr>
              <a:t>, </a:t>
            </a:r>
            <a:r>
              <a:rPr lang="en-US" i="1" dirty="0" err="1">
                <a:uFillTx/>
              </a:rPr>
              <a:t>hoặc</a:t>
            </a:r>
            <a:r>
              <a:rPr lang="en-US" i="1" dirty="0">
                <a:uFillTx/>
              </a:rPr>
              <a:t> </a:t>
            </a:r>
            <a:r>
              <a:rPr lang="en-US" i="1" dirty="0" err="1">
                <a:uFillTx/>
              </a:rPr>
              <a:t>uống</a:t>
            </a:r>
            <a:r>
              <a:rPr lang="en-US" i="1" dirty="0">
                <a:uFillTx/>
              </a:rPr>
              <a:t> </a:t>
            </a:r>
            <a:r>
              <a:rPr lang="en-US" i="1" dirty="0" err="1">
                <a:uFillTx/>
              </a:rPr>
              <a:t>hóa</a:t>
            </a:r>
            <a:r>
              <a:rPr lang="en-US" i="1" dirty="0">
                <a:uFillTx/>
              </a:rPr>
              <a:t> </a:t>
            </a:r>
            <a:r>
              <a:rPr lang="en-US" i="1" dirty="0" err="1">
                <a:uFillTx/>
              </a:rPr>
              <a:t>chất</a:t>
            </a:r>
            <a:r>
              <a:rPr lang="en-US" i="1" dirty="0">
                <a:uFillTx/>
              </a:rPr>
              <a:t>, </a:t>
            </a:r>
            <a:r>
              <a:rPr lang="en-US" i="1" dirty="0" err="1">
                <a:uFillTx/>
              </a:rPr>
              <a:t>tràn</a:t>
            </a:r>
            <a:r>
              <a:rPr lang="en-US" i="1" dirty="0">
                <a:uFillTx/>
              </a:rPr>
              <a:t> </a:t>
            </a:r>
            <a:r>
              <a:rPr lang="en-US" i="1" dirty="0" err="1">
                <a:uFillTx/>
              </a:rPr>
              <a:t>khí</a:t>
            </a:r>
            <a:r>
              <a:rPr lang="en-US" i="1" dirty="0">
                <a:uFillTx/>
              </a:rPr>
              <a:t> </a:t>
            </a:r>
            <a:r>
              <a:rPr lang="en-US" i="1" dirty="0" err="1">
                <a:uFillTx/>
              </a:rPr>
              <a:t>dưới</a:t>
            </a:r>
            <a:r>
              <a:rPr lang="en-US" i="1" dirty="0">
                <a:uFillTx/>
              </a:rPr>
              <a:t> </a:t>
            </a:r>
            <a:r>
              <a:rPr lang="en-US" i="1" dirty="0" err="1">
                <a:uFillTx/>
              </a:rPr>
              <a:t>da</a:t>
            </a:r>
            <a:r>
              <a:rPr lang="en-US" i="1" dirty="0">
                <a:uFillTx/>
              </a:rPr>
              <a:t> </a:t>
            </a:r>
            <a:r>
              <a:rPr lang="en-US" i="1" dirty="0" err="1">
                <a:uFillTx/>
              </a:rPr>
              <a:t>cổ</a:t>
            </a:r>
            <a:r>
              <a:rPr lang="en-US" i="1" dirty="0">
                <a:uFillTx/>
              </a:rPr>
              <a:t> </a:t>
            </a:r>
            <a:r>
              <a:rPr lang="en-US" i="1" dirty="0" err="1">
                <a:uFillTx/>
              </a:rPr>
              <a:t>rộng</a:t>
            </a:r>
            <a:r>
              <a:rPr lang="en-US" i="1" dirty="0">
                <a:uFillTx/>
              </a:rPr>
              <a:t>, </a:t>
            </a:r>
            <a:r>
              <a:rPr lang="en-US" i="1" dirty="0" err="1">
                <a:uFillTx/>
              </a:rPr>
              <a:t>chấn</a:t>
            </a:r>
            <a:r>
              <a:rPr lang="en-US" i="1" dirty="0">
                <a:uFillTx/>
              </a:rPr>
              <a:t> </a:t>
            </a:r>
            <a:r>
              <a:rPr lang="en-US" i="1" dirty="0" err="1">
                <a:uFillTx/>
              </a:rPr>
              <a:t>thương</a:t>
            </a:r>
            <a:r>
              <a:rPr lang="en-US" i="1" dirty="0">
                <a:uFillTx/>
              </a:rPr>
              <a:t> </a:t>
            </a:r>
            <a:r>
              <a:rPr lang="en-US" i="1" dirty="0" err="1">
                <a:uFillTx/>
              </a:rPr>
              <a:t>hàm-mặt</a:t>
            </a:r>
            <a:r>
              <a:rPr lang="en-US" i="1" dirty="0">
                <a:uFillTx/>
              </a:rPr>
              <a:t> </a:t>
            </a:r>
            <a:r>
              <a:rPr lang="en-US" i="1" dirty="0" err="1">
                <a:uFillTx/>
              </a:rPr>
              <a:t>phức</a:t>
            </a:r>
            <a:r>
              <a:rPr lang="en-US" i="1" dirty="0">
                <a:uFillTx/>
              </a:rPr>
              <a:t> </a:t>
            </a:r>
            <a:r>
              <a:rPr lang="en-US" i="1" dirty="0" err="1">
                <a:uFillTx/>
              </a:rPr>
              <a:t>tạp</a:t>
            </a:r>
            <a:r>
              <a:rPr lang="en-US" i="1" dirty="0">
                <a:uFillTx/>
              </a:rPr>
              <a:t>, </a:t>
            </a:r>
            <a:r>
              <a:rPr lang="en-US" i="1" dirty="0" err="1">
                <a:uFillTx/>
              </a:rPr>
              <a:t>hoặc</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lúc</a:t>
            </a:r>
            <a:r>
              <a:rPr lang="en-US" i="1" dirty="0">
                <a:uFillTx/>
              </a:rPr>
              <a:t> </a:t>
            </a:r>
            <a:r>
              <a:rPr lang="en-US" i="1" dirty="0" err="1">
                <a:uFillTx/>
              </a:rPr>
              <a:t>đầu</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còn</a:t>
            </a:r>
            <a:r>
              <a:rPr lang="en-US" i="1" dirty="0">
                <a:uFillTx/>
              </a:rPr>
              <a:t> </a:t>
            </a:r>
            <a:r>
              <a:rPr lang="en-US" i="1" dirty="0" err="1">
                <a:uFillTx/>
              </a:rPr>
              <a:t>tốt</a:t>
            </a:r>
            <a:r>
              <a:rPr lang="en-US" i="1" dirty="0">
                <a:uFillTx/>
              </a:rPr>
              <a:t> </a:t>
            </a:r>
            <a:r>
              <a:rPr lang="en-US" i="1" dirty="0" err="1">
                <a:uFillTx/>
              </a:rPr>
              <a:t>nhưng</a:t>
            </a:r>
            <a:r>
              <a:rPr lang="en-US" i="1" dirty="0">
                <a:uFillTx/>
              </a:rPr>
              <a:t> </a:t>
            </a:r>
            <a:r>
              <a:rPr lang="en-US" i="1" dirty="0" err="1">
                <a:uFillTx/>
              </a:rPr>
              <a:t>khi</a:t>
            </a:r>
            <a:r>
              <a:rPr lang="en-US" i="1" dirty="0">
                <a:uFillTx/>
              </a:rPr>
              <a:t> </a:t>
            </a:r>
            <a:r>
              <a:rPr lang="en-US" i="1" dirty="0" err="1">
                <a:uFillTx/>
              </a:rPr>
              <a:t>máu</a:t>
            </a:r>
            <a:r>
              <a:rPr lang="en-US" i="1" dirty="0">
                <a:uFillTx/>
              </a:rPr>
              <a:t> </a:t>
            </a:r>
            <a:r>
              <a:rPr lang="en-US" i="1" dirty="0" err="1">
                <a:uFillTx/>
              </a:rPr>
              <a:t>tụ</a:t>
            </a:r>
            <a:r>
              <a:rPr lang="en-US" i="1" dirty="0">
                <a:uFillTx/>
              </a:rPr>
              <a:t> to </a:t>
            </a:r>
            <a:r>
              <a:rPr lang="en-US" i="1" dirty="0" err="1">
                <a:uFillTx/>
              </a:rPr>
              <a:t>lên</a:t>
            </a:r>
            <a:r>
              <a:rPr lang="en-US" i="1" dirty="0">
                <a:uFillTx/>
              </a:rPr>
              <a:t>, </a:t>
            </a:r>
            <a:r>
              <a:rPr lang="en-US" i="1" dirty="0" err="1">
                <a:uFillTx/>
              </a:rPr>
              <a:t>mô</a:t>
            </a:r>
            <a:r>
              <a:rPr lang="en-US" i="1" dirty="0">
                <a:uFillTx/>
              </a:rPr>
              <a:t> </a:t>
            </a:r>
            <a:r>
              <a:rPr lang="en-US" i="1" dirty="0" err="1">
                <a:uFillTx/>
              </a:rPr>
              <a:t>mềm</a:t>
            </a:r>
            <a:r>
              <a:rPr lang="en-US" i="1" dirty="0">
                <a:uFillTx/>
              </a:rPr>
              <a:t> </a:t>
            </a:r>
            <a:r>
              <a:rPr lang="en-US" i="1" dirty="0" err="1">
                <a:uFillTx/>
              </a:rPr>
              <a:t>sưng</a:t>
            </a:r>
            <a:r>
              <a:rPr lang="en-US" i="1" dirty="0">
                <a:uFillTx/>
              </a:rPr>
              <a:t> </a:t>
            </a:r>
            <a:r>
              <a:rPr lang="en-US" i="1" dirty="0" err="1">
                <a:uFillTx/>
              </a:rPr>
              <a:t>hơn</a:t>
            </a:r>
            <a:r>
              <a:rPr lang="en-US" i="1" dirty="0">
                <a:uFillTx/>
              </a:rPr>
              <a:t>… </a:t>
            </a:r>
            <a:r>
              <a:rPr lang="en-US" i="1" dirty="0">
                <a:uFillTx/>
                <a:sym typeface="Wingdings" pitchFamily="2" charset="2"/>
              </a:rPr>
              <a:t></a:t>
            </a:r>
            <a:r>
              <a:rPr lang="en-US" i="1" dirty="0">
                <a:uFillTx/>
              </a:rPr>
              <a:t> </a:t>
            </a:r>
            <a:r>
              <a:rPr lang="en-US" i="1" dirty="0" err="1">
                <a:uFillTx/>
              </a:rPr>
              <a:t>đặt</a:t>
            </a:r>
            <a:r>
              <a:rPr lang="en-US" i="1" dirty="0">
                <a:uFillTx/>
              </a:rPr>
              <a:t>  NKQ </a:t>
            </a:r>
            <a:r>
              <a:rPr lang="en-US" i="1" dirty="0" err="1">
                <a:uFillTx/>
              </a:rPr>
              <a:t>chọn</a:t>
            </a:r>
            <a:r>
              <a:rPr lang="en-US" i="1" dirty="0">
                <a:uFillTx/>
              </a:rPr>
              <a:t> </a:t>
            </a:r>
            <a:r>
              <a:rPr lang="en-US" i="1" dirty="0" err="1">
                <a:uFillTx/>
              </a:rPr>
              <a:t>lọc</a:t>
            </a:r>
            <a:r>
              <a:rPr lang="en-US" i="1" dirty="0">
                <a:uFillTx/>
              </a:rPr>
              <a:t> (1 </a:t>
            </a:r>
            <a:r>
              <a:rPr lang="en-US" i="1" dirty="0" err="1">
                <a:uFillTx/>
              </a:rPr>
              <a:t>số</a:t>
            </a:r>
            <a:r>
              <a:rPr lang="en-US" i="1" dirty="0">
                <a:uFillTx/>
              </a:rPr>
              <a:t> </a:t>
            </a:r>
            <a:r>
              <a:rPr lang="en-US" i="1" dirty="0" err="1">
                <a:uFillTx/>
              </a:rPr>
              <a:t>bn</a:t>
            </a:r>
            <a:r>
              <a:rPr lang="en-US" i="1" dirty="0">
                <a:uFillTx/>
              </a:rPr>
              <a:t>) </a:t>
            </a:r>
            <a:r>
              <a:rPr lang="en-US" i="1" dirty="0" err="1">
                <a:uFillTx/>
              </a:rPr>
              <a:t>trước</a:t>
            </a:r>
            <a:r>
              <a:rPr lang="en-US" i="1" dirty="0">
                <a:uFillTx/>
              </a:rPr>
              <a:t> </a:t>
            </a:r>
            <a:r>
              <a:rPr lang="en-US" i="1" dirty="0" err="1">
                <a:uFillTx/>
              </a:rPr>
              <a:t>khi</a:t>
            </a:r>
            <a:r>
              <a:rPr lang="en-US" i="1" dirty="0">
                <a:uFillTx/>
              </a:rPr>
              <a:t> </a:t>
            </a:r>
            <a:r>
              <a:rPr lang="en-US" i="1" dirty="0" err="1">
                <a:uFillTx/>
              </a:rPr>
              <a:t>nghẹt</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xảy</a:t>
            </a:r>
            <a:r>
              <a:rPr lang="en-US" i="1" dirty="0">
                <a:uFillTx/>
              </a:rPr>
              <a:t> </a:t>
            </a:r>
            <a:r>
              <a:rPr lang="en-US" i="1" dirty="0" err="1">
                <a:uFillTx/>
              </a:rPr>
              <a:t>ra</a:t>
            </a:r>
            <a:r>
              <a:rPr lang="en-US" i="1" dirty="0">
                <a:uFillTx/>
              </a:rPr>
              <a:t>.</a:t>
            </a:r>
            <a:endParaRPr lang="en-US" dirty="0">
              <a:uFillTx/>
            </a:endParaRPr>
          </a:p>
          <a:p>
            <a:pPr>
              <a:buFontTx/>
              <a:buChar char="-"/>
            </a:pPr>
            <a:r>
              <a:rPr lang="en-US" i="1" dirty="0" err="1">
                <a:uFillTx/>
              </a:rPr>
              <a:t>Bn</a:t>
            </a:r>
            <a:r>
              <a:rPr lang="en-US" i="1" dirty="0">
                <a:uFillTx/>
              </a:rPr>
              <a:t> </a:t>
            </a:r>
            <a:r>
              <a:rPr lang="en-US" i="1" u="sng" dirty="0" err="1">
                <a:uFillTx/>
              </a:rPr>
              <a:t>giọng</a:t>
            </a:r>
            <a:r>
              <a:rPr lang="en-US" i="1" u="sng" dirty="0">
                <a:uFillTx/>
              </a:rPr>
              <a:t> </a:t>
            </a:r>
            <a:r>
              <a:rPr lang="en-US" i="1" u="sng" dirty="0" err="1">
                <a:uFillTx/>
              </a:rPr>
              <a:t>nói</a:t>
            </a:r>
            <a:r>
              <a:rPr lang="en-US" i="1" u="sng" dirty="0">
                <a:uFillTx/>
              </a:rPr>
              <a:t>, </a:t>
            </a:r>
            <a:r>
              <a:rPr lang="en-US" i="1" u="sng" dirty="0" err="1">
                <a:uFillTx/>
              </a:rPr>
              <a:t>âm</a:t>
            </a:r>
            <a:r>
              <a:rPr lang="en-US" i="1" u="sng" dirty="0">
                <a:uFillTx/>
              </a:rPr>
              <a:t> </a:t>
            </a:r>
            <a:r>
              <a:rPr lang="en-US" i="1" u="sng" dirty="0" err="1">
                <a:uFillTx/>
              </a:rPr>
              <a:t>thở</a:t>
            </a:r>
            <a:r>
              <a:rPr lang="en-US" i="1" u="sng" dirty="0">
                <a:uFillTx/>
              </a:rPr>
              <a:t> </a:t>
            </a:r>
            <a:r>
              <a:rPr lang="en-US" i="1" u="sng" dirty="0" err="1">
                <a:uFillTx/>
              </a:rPr>
              <a:t>bất</a:t>
            </a:r>
            <a:r>
              <a:rPr lang="en-US" i="1" u="sng" dirty="0">
                <a:uFillTx/>
              </a:rPr>
              <a:t> </a:t>
            </a:r>
            <a:r>
              <a:rPr lang="en-US" i="1" u="sng" dirty="0" err="1">
                <a:uFillTx/>
              </a:rPr>
              <a:t>thường</a:t>
            </a:r>
            <a:r>
              <a:rPr lang="en-US" i="1" u="sng" dirty="0">
                <a:uFillTx/>
              </a:rPr>
              <a:t>, </a:t>
            </a:r>
            <a:r>
              <a:rPr lang="en-US" i="1" u="sng" dirty="0" err="1">
                <a:uFillTx/>
              </a:rPr>
              <a:t>thở</a:t>
            </a:r>
            <a:r>
              <a:rPr lang="en-US" i="1" u="sng" dirty="0">
                <a:uFillTx/>
              </a:rPr>
              <a:t> </a:t>
            </a:r>
            <a:r>
              <a:rPr lang="en-US" i="1" u="sng" dirty="0" err="1">
                <a:uFillTx/>
              </a:rPr>
              <a:t>nhanh</a:t>
            </a:r>
            <a:r>
              <a:rPr lang="en-US" i="1" u="sng" dirty="0">
                <a:uFillTx/>
              </a:rPr>
              <a:t>, tri </a:t>
            </a:r>
            <a:r>
              <a:rPr lang="en-US" i="1" u="sng" dirty="0" err="1">
                <a:uFillTx/>
              </a:rPr>
              <a:t>giác</a:t>
            </a:r>
            <a:r>
              <a:rPr lang="en-US" i="1" u="sng" dirty="0">
                <a:uFillTx/>
              </a:rPr>
              <a:t> </a:t>
            </a:r>
            <a:r>
              <a:rPr lang="en-US" i="1" u="sng" dirty="0" err="1">
                <a:uFillTx/>
              </a:rPr>
              <a:t>biến</a:t>
            </a:r>
            <a:r>
              <a:rPr lang="en-US" i="1" u="sng" dirty="0">
                <a:uFillTx/>
              </a:rPr>
              <a:t> </a:t>
            </a:r>
            <a:r>
              <a:rPr lang="en-US" i="1" u="sng" dirty="0" err="1">
                <a:uFillTx/>
              </a:rPr>
              <a:t>đổi</a:t>
            </a:r>
            <a:r>
              <a:rPr lang="en-US" i="1" u="sng" dirty="0">
                <a:uFillTx/>
              </a:rPr>
              <a:t> </a:t>
            </a:r>
            <a:r>
              <a:rPr lang="en-US" i="1" u="sng" dirty="0">
                <a:uFillTx/>
                <a:sym typeface="Wingdings" pitchFamily="2" charset="2"/>
              </a:rPr>
              <a:t></a:t>
            </a:r>
            <a:r>
              <a:rPr lang="en-US" i="1" u="sng" dirty="0">
                <a:uFillTx/>
              </a:rPr>
              <a:t> airway: </a:t>
            </a:r>
            <a:r>
              <a:rPr lang="en-US" i="1" dirty="0" err="1">
                <a:uFillTx/>
              </a:rPr>
              <a:t>lấy</a:t>
            </a:r>
            <a:r>
              <a:rPr lang="en-US" i="1" dirty="0">
                <a:uFillTx/>
              </a:rPr>
              <a:t> </a:t>
            </a:r>
            <a:r>
              <a:rPr lang="en-US" i="1" dirty="0" err="1">
                <a:uFillTx/>
              </a:rPr>
              <a:t>dị</a:t>
            </a:r>
            <a:r>
              <a:rPr lang="en-US" i="1" dirty="0">
                <a:uFillTx/>
              </a:rPr>
              <a:t> </a:t>
            </a:r>
            <a:r>
              <a:rPr lang="en-US" i="1" dirty="0" err="1">
                <a:uFillTx/>
              </a:rPr>
              <a:t>vật</a:t>
            </a:r>
            <a:r>
              <a:rPr lang="en-US" i="1" dirty="0">
                <a:uFillTx/>
              </a:rPr>
              <a:t> </a:t>
            </a:r>
            <a:r>
              <a:rPr lang="en-US" i="1" dirty="0" err="1">
                <a:uFillTx/>
              </a:rPr>
              <a:t>và</a:t>
            </a:r>
            <a:r>
              <a:rPr lang="en-US" i="1" dirty="0">
                <a:uFillTx/>
              </a:rPr>
              <a:t> </a:t>
            </a:r>
            <a:r>
              <a:rPr lang="en-US" i="1" dirty="0" err="1">
                <a:uFillTx/>
              </a:rPr>
              <a:t>hút</a:t>
            </a:r>
            <a:r>
              <a:rPr lang="en-US" i="1" dirty="0">
                <a:uFillTx/>
              </a:rPr>
              <a:t> </a:t>
            </a:r>
            <a:r>
              <a:rPr lang="en-US" i="1" dirty="0" err="1">
                <a:uFillTx/>
              </a:rPr>
              <a:t>sạch</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ngay</a:t>
            </a:r>
            <a:r>
              <a:rPr lang="en-US" i="1" dirty="0">
                <a:uFillTx/>
              </a:rPr>
              <a:t> </a:t>
            </a:r>
            <a:r>
              <a:rPr lang="en-US" i="1" dirty="0" err="1">
                <a:uFillTx/>
              </a:rPr>
              <a:t>lập</a:t>
            </a:r>
            <a:r>
              <a:rPr lang="en-US" i="1" dirty="0">
                <a:uFillTx/>
              </a:rPr>
              <a:t> </a:t>
            </a:r>
            <a:r>
              <a:rPr lang="en-US" i="1" dirty="0" err="1">
                <a:uFillTx/>
              </a:rPr>
              <a:t>tức</a:t>
            </a:r>
            <a:r>
              <a:rPr lang="en-US" i="1" dirty="0">
                <a:uFillTx/>
              </a:rPr>
              <a:t> </a:t>
            </a:r>
            <a:r>
              <a:rPr lang="en-US" i="1" dirty="0">
                <a:uFillTx/>
                <a:sym typeface="Wingdings" pitchFamily="2" charset="2"/>
              </a:rPr>
              <a:t></a:t>
            </a:r>
            <a:r>
              <a:rPr lang="en-US" i="1" u="sng" dirty="0" err="1">
                <a:uFillTx/>
              </a:rPr>
              <a:t>nếu</a:t>
            </a:r>
            <a:r>
              <a:rPr lang="en-US" i="1" u="sng" dirty="0">
                <a:uFillTx/>
              </a:rPr>
              <a:t> </a:t>
            </a:r>
            <a:r>
              <a:rPr lang="en-US" i="1" u="sng" dirty="0" err="1">
                <a:uFillTx/>
              </a:rPr>
              <a:t>đường</a:t>
            </a:r>
            <a:r>
              <a:rPr lang="en-US" i="1" u="sng" dirty="0">
                <a:uFillTx/>
              </a:rPr>
              <a:t> </a:t>
            </a:r>
            <a:r>
              <a:rPr lang="en-US" i="1" u="sng" dirty="0" err="1">
                <a:uFillTx/>
              </a:rPr>
              <a:t>thở</a:t>
            </a:r>
            <a:r>
              <a:rPr lang="en-US" i="1" u="sng" dirty="0">
                <a:uFillTx/>
              </a:rPr>
              <a:t> </a:t>
            </a:r>
            <a:r>
              <a:rPr lang="en-US" i="1" u="sng" dirty="0" err="1">
                <a:uFillTx/>
              </a:rPr>
              <a:t>thông</a:t>
            </a:r>
            <a:r>
              <a:rPr lang="en-US" i="1" u="sng" dirty="0">
                <a:uFillTx/>
              </a:rPr>
              <a:t> </a:t>
            </a:r>
            <a:r>
              <a:rPr lang="en-US" i="1" u="sng" dirty="0" err="1">
                <a:uFillTx/>
              </a:rPr>
              <a:t>mà</a:t>
            </a:r>
            <a:r>
              <a:rPr lang="en-US" i="1" u="sng" dirty="0">
                <a:uFillTx/>
              </a:rPr>
              <a:t> </a:t>
            </a:r>
            <a:r>
              <a:rPr lang="en-US" i="1" u="sng" dirty="0" err="1">
                <a:uFillTx/>
              </a:rPr>
              <a:t>tình</a:t>
            </a:r>
            <a:r>
              <a:rPr lang="en-US" i="1" u="sng" dirty="0">
                <a:uFillTx/>
              </a:rPr>
              <a:t> </a:t>
            </a:r>
            <a:r>
              <a:rPr lang="en-US" i="1" u="sng" dirty="0" err="1">
                <a:uFillTx/>
              </a:rPr>
              <a:t>trạng</a:t>
            </a:r>
            <a:r>
              <a:rPr lang="en-US" i="1" u="sng" dirty="0">
                <a:uFillTx/>
              </a:rPr>
              <a:t> </a:t>
            </a:r>
            <a:r>
              <a:rPr lang="en-US" i="1" u="sng" dirty="0" err="1">
                <a:uFillTx/>
              </a:rPr>
              <a:t>không</a:t>
            </a:r>
            <a:r>
              <a:rPr lang="en-US" i="1" u="sng" dirty="0">
                <a:uFillTx/>
              </a:rPr>
              <a:t> </a:t>
            </a:r>
            <a:r>
              <a:rPr lang="en-US" i="1" u="sng" dirty="0" err="1">
                <a:uFillTx/>
              </a:rPr>
              <a:t>cải</a:t>
            </a:r>
            <a:r>
              <a:rPr lang="en-US" i="1" u="sng" dirty="0">
                <a:uFillTx/>
              </a:rPr>
              <a:t> </a:t>
            </a:r>
            <a:r>
              <a:rPr lang="en-US" i="1" u="sng" dirty="0" err="1">
                <a:uFillTx/>
              </a:rPr>
              <a:t>thiện</a:t>
            </a:r>
            <a:r>
              <a:rPr lang="en-US" i="1" u="sng" dirty="0">
                <a:uFillTx/>
              </a:rPr>
              <a:t> </a:t>
            </a:r>
            <a:r>
              <a:rPr lang="en-US" i="1" u="sng" dirty="0" err="1">
                <a:uFillTx/>
              </a:rPr>
              <a:t>thì</a:t>
            </a:r>
            <a:r>
              <a:rPr lang="en-US" i="1" u="sng" dirty="0">
                <a:uFillTx/>
              </a:rPr>
              <a:t> NKQ</a:t>
            </a:r>
            <a:r>
              <a:rPr lang="en-US" i="1" dirty="0">
                <a:uFillTx/>
              </a:rPr>
              <a:t>. </a:t>
            </a:r>
          </a:p>
          <a:p>
            <a:r>
              <a:rPr lang="en-US" i="1" dirty="0">
                <a:uFillTx/>
              </a:rPr>
              <a:t>oral airway </a:t>
            </a:r>
            <a:r>
              <a:rPr lang="en-US" i="1" dirty="0" err="1">
                <a:uFillTx/>
              </a:rPr>
              <a:t>đặt</a:t>
            </a:r>
            <a:r>
              <a:rPr lang="en-US" i="1" dirty="0">
                <a:uFillTx/>
              </a:rPr>
              <a:t> ở </a:t>
            </a:r>
            <a:r>
              <a:rPr lang="en-US" i="1" dirty="0" err="1">
                <a:uFillTx/>
              </a:rPr>
              <a:t>miệng</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giữ</a:t>
            </a:r>
            <a:r>
              <a:rPr lang="en-US" i="1" dirty="0">
                <a:uFillTx/>
              </a:rPr>
              <a:t> </a:t>
            </a:r>
            <a:r>
              <a:rPr lang="en-US" i="1" dirty="0" err="1">
                <a:uFillTx/>
              </a:rPr>
              <a:t>thông</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nhưng</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còn</a:t>
            </a:r>
            <a:r>
              <a:rPr lang="en-US" i="1" dirty="0">
                <a:uFillTx/>
              </a:rPr>
              <a:t> </a:t>
            </a:r>
            <a:r>
              <a:rPr lang="en-US" i="1" dirty="0" err="1">
                <a:uFillTx/>
              </a:rPr>
              <a:t>tỉnh</a:t>
            </a:r>
            <a:r>
              <a:rPr lang="en-US" i="1" dirty="0">
                <a:uFillTx/>
              </a:rPr>
              <a:t> </a:t>
            </a:r>
            <a:r>
              <a:rPr lang="en-US" i="1" dirty="0" err="1">
                <a:uFillTx/>
              </a:rPr>
              <a:t>sẽ</a:t>
            </a:r>
            <a:r>
              <a:rPr lang="en-US" i="1" dirty="0">
                <a:uFillTx/>
              </a:rPr>
              <a:t> </a:t>
            </a:r>
            <a:r>
              <a:rPr lang="en-US" i="1" dirty="0" err="1">
                <a:uFillTx/>
              </a:rPr>
              <a:t>khó</a:t>
            </a:r>
            <a:r>
              <a:rPr lang="en-US" i="1" dirty="0">
                <a:uFillTx/>
              </a:rPr>
              <a:t> </a:t>
            </a:r>
            <a:r>
              <a:rPr lang="en-US" i="1" dirty="0" err="1">
                <a:uFillTx/>
              </a:rPr>
              <a:t>chịu</a:t>
            </a:r>
            <a:r>
              <a:rPr lang="en-US" i="1" dirty="0">
                <a:uFillTx/>
              </a:rPr>
              <a:t>.</a:t>
            </a:r>
            <a:endParaRPr lang="en-US" dirty="0">
              <a:uFillTx/>
            </a:endParaRPr>
          </a:p>
          <a:p>
            <a:r>
              <a:rPr lang="en-US" u="sng" dirty="0">
                <a:uFillTx/>
              </a:rPr>
              <a:t>In the comatose patient, the tongue may fall backward and obstruct the </a:t>
            </a:r>
            <a:r>
              <a:rPr lang="en-US" u="sng" dirty="0" err="1">
                <a:uFillTx/>
              </a:rPr>
              <a:t>hypopharynx</a:t>
            </a:r>
            <a:r>
              <a:rPr lang="en-US" u="sng" dirty="0">
                <a:uFillTx/>
              </a:rPr>
              <a:t>; this may be relieved by either a chin lift or jaw thrust</a:t>
            </a:r>
            <a:r>
              <a:rPr lang="en-US" dirty="0">
                <a:uFillTx/>
              </a:rPr>
              <a:t>.</a:t>
            </a:r>
          </a:p>
        </p:txBody>
      </p:sp>
      <p:sp>
        <p:nvSpPr>
          <p:cNvPr id="46084" name="Slide Number Placeholder 3"/>
          <p:cNvSpPr>
            <a:spLocks noGrp="1"/>
          </p:cNvSpPr>
          <p:nvPr>
            <p:ph type="sldNum" sz="quarter" idx="5"/>
          </p:nvPr>
        </p:nvSpPr>
        <p:spPr>
          <a:noFill/>
        </p:spPr>
        <p:txBody>
          <a:bodyPr/>
          <a:lstStyle/>
          <a:p>
            <a:fld id="{7FC80FE7-46D4-43DB-82E3-BCB3C2789A68}" type="slidenum">
              <a:rPr lang="en-US" smtClean="0">
                <a:uFillTx/>
              </a:rPr>
              <a:pPr/>
              <a:t>5</a:t>
            </a:fld>
            <a:endParaRPr lang="en-US">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a:spLocks noGrp="1"/>
          </p:cNvSpPr>
          <p:nvPr>
            <p:ph type="body" idx="1"/>
          </p:nvPr>
        </p:nvSpPr>
        <p:spPr>
          <a:noFill/>
        </p:spPr>
        <p:txBody>
          <a:bodyPr/>
          <a:lstStyle/>
          <a:p>
            <a:pPr>
              <a:buFontTx/>
              <a:buChar char="-"/>
            </a:pPr>
            <a:r>
              <a:rPr lang="en-US" i="1" dirty="0" err="1">
                <a:uFillTx/>
              </a:rPr>
              <a:t>Bn</a:t>
            </a:r>
            <a:r>
              <a:rPr lang="en-US" i="1" dirty="0">
                <a:uFillTx/>
              </a:rPr>
              <a:t> </a:t>
            </a:r>
            <a:r>
              <a:rPr lang="en-US" i="1" u="sng" dirty="0" err="1">
                <a:uFillTx/>
              </a:rPr>
              <a:t>giọng</a:t>
            </a:r>
            <a:r>
              <a:rPr lang="en-US" i="1" u="sng" dirty="0">
                <a:uFillTx/>
              </a:rPr>
              <a:t> </a:t>
            </a:r>
            <a:r>
              <a:rPr lang="en-US" i="1" u="sng" dirty="0" err="1">
                <a:uFillTx/>
              </a:rPr>
              <a:t>nói</a:t>
            </a:r>
            <a:r>
              <a:rPr lang="en-US" i="1" u="sng" dirty="0">
                <a:uFillTx/>
              </a:rPr>
              <a:t>, </a:t>
            </a:r>
            <a:r>
              <a:rPr lang="en-US" i="1" u="sng" dirty="0" err="1">
                <a:uFillTx/>
              </a:rPr>
              <a:t>âm</a:t>
            </a:r>
            <a:r>
              <a:rPr lang="en-US" i="1" u="sng" dirty="0">
                <a:uFillTx/>
              </a:rPr>
              <a:t> </a:t>
            </a:r>
            <a:r>
              <a:rPr lang="en-US" i="1" u="sng" dirty="0" err="1">
                <a:uFillTx/>
              </a:rPr>
              <a:t>thở</a:t>
            </a:r>
            <a:r>
              <a:rPr lang="en-US" i="1" u="sng" dirty="0">
                <a:uFillTx/>
              </a:rPr>
              <a:t> </a:t>
            </a:r>
            <a:r>
              <a:rPr lang="en-US" i="1" u="sng" dirty="0" err="1">
                <a:uFillTx/>
              </a:rPr>
              <a:t>bất</a:t>
            </a:r>
            <a:r>
              <a:rPr lang="en-US" i="1" u="sng" dirty="0">
                <a:uFillTx/>
              </a:rPr>
              <a:t> </a:t>
            </a:r>
            <a:r>
              <a:rPr lang="en-US" i="1" u="sng" dirty="0" err="1">
                <a:uFillTx/>
              </a:rPr>
              <a:t>thường</a:t>
            </a:r>
            <a:r>
              <a:rPr lang="en-US" i="1" u="sng" dirty="0">
                <a:uFillTx/>
              </a:rPr>
              <a:t>, </a:t>
            </a:r>
            <a:r>
              <a:rPr lang="en-US" i="1" u="sng" dirty="0" err="1">
                <a:uFillTx/>
              </a:rPr>
              <a:t>thở</a:t>
            </a:r>
            <a:r>
              <a:rPr lang="en-US" i="1" u="sng" dirty="0">
                <a:uFillTx/>
              </a:rPr>
              <a:t> </a:t>
            </a:r>
            <a:r>
              <a:rPr lang="en-US" i="1" u="sng" dirty="0" err="1">
                <a:uFillTx/>
              </a:rPr>
              <a:t>nhanh</a:t>
            </a:r>
            <a:r>
              <a:rPr lang="en-US" i="1" u="sng" dirty="0">
                <a:uFillTx/>
              </a:rPr>
              <a:t>, tri </a:t>
            </a:r>
            <a:r>
              <a:rPr lang="en-US" i="1" u="sng" dirty="0" err="1">
                <a:uFillTx/>
              </a:rPr>
              <a:t>giác</a:t>
            </a:r>
            <a:r>
              <a:rPr lang="en-US" i="1" u="sng" dirty="0">
                <a:uFillTx/>
              </a:rPr>
              <a:t> </a:t>
            </a:r>
            <a:r>
              <a:rPr lang="en-US" i="1" u="sng" dirty="0" err="1">
                <a:uFillTx/>
              </a:rPr>
              <a:t>biến</a:t>
            </a:r>
            <a:r>
              <a:rPr lang="en-US" i="1" u="sng" dirty="0">
                <a:uFillTx/>
              </a:rPr>
              <a:t> </a:t>
            </a:r>
            <a:r>
              <a:rPr lang="en-US" i="1" u="sng" dirty="0" err="1">
                <a:uFillTx/>
              </a:rPr>
              <a:t>đổi</a:t>
            </a:r>
            <a:r>
              <a:rPr lang="en-US" i="1" u="sng" dirty="0">
                <a:uFillTx/>
              </a:rPr>
              <a:t> </a:t>
            </a:r>
            <a:r>
              <a:rPr lang="en-US" i="1" u="sng" dirty="0">
                <a:uFillTx/>
                <a:sym typeface="Wingdings" pitchFamily="2" charset="2"/>
              </a:rPr>
              <a:t></a:t>
            </a:r>
            <a:r>
              <a:rPr lang="en-US" i="1" u="sng" dirty="0">
                <a:uFillTx/>
              </a:rPr>
              <a:t> airway: </a:t>
            </a:r>
            <a:r>
              <a:rPr lang="en-US" i="1" dirty="0" err="1">
                <a:uFillTx/>
              </a:rPr>
              <a:t>lấy</a:t>
            </a:r>
            <a:r>
              <a:rPr lang="en-US" i="1" dirty="0">
                <a:uFillTx/>
              </a:rPr>
              <a:t> </a:t>
            </a:r>
            <a:r>
              <a:rPr lang="en-US" i="1" dirty="0" err="1">
                <a:uFillTx/>
              </a:rPr>
              <a:t>dị</a:t>
            </a:r>
            <a:r>
              <a:rPr lang="en-US" i="1" dirty="0">
                <a:uFillTx/>
              </a:rPr>
              <a:t> </a:t>
            </a:r>
            <a:r>
              <a:rPr lang="en-US" i="1" dirty="0" err="1">
                <a:uFillTx/>
              </a:rPr>
              <a:t>vật</a:t>
            </a:r>
            <a:r>
              <a:rPr lang="en-US" i="1" dirty="0">
                <a:uFillTx/>
              </a:rPr>
              <a:t> </a:t>
            </a:r>
            <a:r>
              <a:rPr lang="en-US" i="1" dirty="0" err="1">
                <a:uFillTx/>
              </a:rPr>
              <a:t>và</a:t>
            </a:r>
            <a:r>
              <a:rPr lang="en-US" i="1" dirty="0">
                <a:uFillTx/>
              </a:rPr>
              <a:t> </a:t>
            </a:r>
            <a:r>
              <a:rPr lang="en-US" i="1" dirty="0" err="1">
                <a:uFillTx/>
              </a:rPr>
              <a:t>hút</a:t>
            </a:r>
            <a:r>
              <a:rPr lang="en-US" i="1" dirty="0">
                <a:uFillTx/>
              </a:rPr>
              <a:t> </a:t>
            </a:r>
            <a:r>
              <a:rPr lang="en-US" i="1" dirty="0" err="1">
                <a:uFillTx/>
              </a:rPr>
              <a:t>sạch</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ngay</a:t>
            </a:r>
            <a:r>
              <a:rPr lang="en-US" i="1" dirty="0">
                <a:uFillTx/>
              </a:rPr>
              <a:t> </a:t>
            </a:r>
            <a:r>
              <a:rPr lang="en-US" i="1" dirty="0" err="1">
                <a:uFillTx/>
              </a:rPr>
              <a:t>lập</a:t>
            </a:r>
            <a:r>
              <a:rPr lang="en-US" i="1" dirty="0">
                <a:uFillTx/>
              </a:rPr>
              <a:t> </a:t>
            </a:r>
            <a:r>
              <a:rPr lang="en-US" i="1" dirty="0" err="1">
                <a:uFillTx/>
              </a:rPr>
              <a:t>tức</a:t>
            </a:r>
            <a:r>
              <a:rPr lang="en-US" i="1" dirty="0">
                <a:uFillTx/>
              </a:rPr>
              <a:t> </a:t>
            </a:r>
            <a:r>
              <a:rPr lang="en-US" i="1" dirty="0">
                <a:uFillTx/>
                <a:sym typeface="Wingdings" pitchFamily="2" charset="2"/>
              </a:rPr>
              <a:t></a:t>
            </a:r>
            <a:r>
              <a:rPr lang="en-US" i="1" u="sng" dirty="0" err="1">
                <a:uFillTx/>
              </a:rPr>
              <a:t>nếu</a:t>
            </a:r>
            <a:r>
              <a:rPr lang="en-US" i="1" u="sng" dirty="0">
                <a:uFillTx/>
              </a:rPr>
              <a:t> </a:t>
            </a:r>
            <a:r>
              <a:rPr lang="en-US" i="1" u="sng" dirty="0" err="1">
                <a:uFillTx/>
              </a:rPr>
              <a:t>đường</a:t>
            </a:r>
            <a:r>
              <a:rPr lang="en-US" i="1" u="sng" dirty="0">
                <a:uFillTx/>
              </a:rPr>
              <a:t> </a:t>
            </a:r>
            <a:r>
              <a:rPr lang="en-US" i="1" u="sng" dirty="0" err="1">
                <a:uFillTx/>
              </a:rPr>
              <a:t>thở</a:t>
            </a:r>
            <a:r>
              <a:rPr lang="en-US" i="1" u="sng" dirty="0">
                <a:uFillTx/>
              </a:rPr>
              <a:t> </a:t>
            </a:r>
            <a:r>
              <a:rPr lang="en-US" i="1" u="sng" dirty="0" err="1">
                <a:uFillTx/>
              </a:rPr>
              <a:t>thông</a:t>
            </a:r>
            <a:r>
              <a:rPr lang="en-US" i="1" u="sng" dirty="0">
                <a:uFillTx/>
              </a:rPr>
              <a:t> </a:t>
            </a:r>
            <a:r>
              <a:rPr lang="en-US" i="1" u="sng" dirty="0" err="1">
                <a:uFillTx/>
              </a:rPr>
              <a:t>mà</a:t>
            </a:r>
            <a:r>
              <a:rPr lang="en-US" i="1" u="sng" dirty="0">
                <a:uFillTx/>
              </a:rPr>
              <a:t> </a:t>
            </a:r>
            <a:r>
              <a:rPr lang="en-US" i="1" u="sng" dirty="0" err="1">
                <a:uFillTx/>
              </a:rPr>
              <a:t>tình</a:t>
            </a:r>
            <a:r>
              <a:rPr lang="en-US" i="1" u="sng" dirty="0">
                <a:uFillTx/>
              </a:rPr>
              <a:t> </a:t>
            </a:r>
            <a:r>
              <a:rPr lang="en-US" i="1" u="sng" dirty="0" err="1">
                <a:uFillTx/>
              </a:rPr>
              <a:t>trạng</a:t>
            </a:r>
            <a:r>
              <a:rPr lang="en-US" i="1" u="sng" dirty="0">
                <a:uFillTx/>
              </a:rPr>
              <a:t> </a:t>
            </a:r>
            <a:r>
              <a:rPr lang="en-US" i="1" u="sng" dirty="0" err="1">
                <a:uFillTx/>
              </a:rPr>
              <a:t>không</a:t>
            </a:r>
            <a:r>
              <a:rPr lang="en-US" i="1" u="sng" dirty="0">
                <a:uFillTx/>
              </a:rPr>
              <a:t> </a:t>
            </a:r>
            <a:r>
              <a:rPr lang="en-US" i="1" u="sng" dirty="0" err="1">
                <a:uFillTx/>
              </a:rPr>
              <a:t>cải</a:t>
            </a:r>
            <a:r>
              <a:rPr lang="en-US" i="1" u="sng" dirty="0">
                <a:uFillTx/>
              </a:rPr>
              <a:t> </a:t>
            </a:r>
            <a:r>
              <a:rPr lang="en-US" i="1" u="sng" dirty="0" err="1">
                <a:uFillTx/>
              </a:rPr>
              <a:t>thiện</a:t>
            </a:r>
            <a:r>
              <a:rPr lang="en-US" i="1" u="sng" dirty="0">
                <a:uFillTx/>
              </a:rPr>
              <a:t> </a:t>
            </a:r>
            <a:r>
              <a:rPr lang="en-US" i="1" u="sng" dirty="0" err="1">
                <a:uFillTx/>
              </a:rPr>
              <a:t>thì</a:t>
            </a:r>
            <a:r>
              <a:rPr lang="en-US" i="1" u="sng" dirty="0">
                <a:uFillTx/>
              </a:rPr>
              <a:t> NKQ</a:t>
            </a:r>
            <a:r>
              <a:rPr lang="en-US" i="1" dirty="0">
                <a:uFillTx/>
              </a:rPr>
              <a:t>. </a:t>
            </a:r>
          </a:p>
          <a:p>
            <a:r>
              <a:rPr lang="en-US" i="1" dirty="0">
                <a:uFillTx/>
              </a:rPr>
              <a:t>oral airway </a:t>
            </a:r>
            <a:r>
              <a:rPr lang="en-US" i="1" dirty="0" err="1">
                <a:uFillTx/>
              </a:rPr>
              <a:t>đặt</a:t>
            </a:r>
            <a:r>
              <a:rPr lang="en-US" i="1" dirty="0">
                <a:uFillTx/>
              </a:rPr>
              <a:t> ở </a:t>
            </a:r>
            <a:r>
              <a:rPr lang="en-US" i="1" dirty="0" err="1">
                <a:uFillTx/>
              </a:rPr>
              <a:t>miệng</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giữ</a:t>
            </a:r>
            <a:r>
              <a:rPr lang="en-US" i="1" dirty="0">
                <a:uFillTx/>
              </a:rPr>
              <a:t> </a:t>
            </a:r>
            <a:r>
              <a:rPr lang="en-US" i="1" dirty="0" err="1">
                <a:uFillTx/>
              </a:rPr>
              <a:t>thông</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nhưng</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còn</a:t>
            </a:r>
            <a:r>
              <a:rPr lang="en-US" i="1" dirty="0">
                <a:uFillTx/>
              </a:rPr>
              <a:t> </a:t>
            </a:r>
            <a:r>
              <a:rPr lang="en-US" i="1" dirty="0" err="1">
                <a:uFillTx/>
              </a:rPr>
              <a:t>tỉnh</a:t>
            </a:r>
            <a:r>
              <a:rPr lang="en-US" i="1" dirty="0">
                <a:uFillTx/>
              </a:rPr>
              <a:t> </a:t>
            </a:r>
            <a:r>
              <a:rPr lang="en-US" i="1" dirty="0" err="1">
                <a:uFillTx/>
              </a:rPr>
              <a:t>sẽ</a:t>
            </a:r>
            <a:r>
              <a:rPr lang="en-US" i="1" dirty="0">
                <a:uFillTx/>
              </a:rPr>
              <a:t> </a:t>
            </a:r>
            <a:r>
              <a:rPr lang="en-US" i="1" dirty="0" err="1">
                <a:uFillTx/>
              </a:rPr>
              <a:t>khó</a:t>
            </a:r>
            <a:r>
              <a:rPr lang="en-US" i="1" dirty="0">
                <a:uFillTx/>
              </a:rPr>
              <a:t> </a:t>
            </a:r>
            <a:r>
              <a:rPr lang="en-US" i="1" dirty="0" err="1">
                <a:uFillTx/>
              </a:rPr>
              <a:t>chịu</a:t>
            </a:r>
            <a:r>
              <a:rPr lang="en-US" i="1" dirty="0">
                <a:uFillTx/>
              </a:rPr>
              <a:t>.</a:t>
            </a:r>
            <a:endParaRPr lang="en-US" dirty="0">
              <a:uFillTx/>
            </a:endParaRPr>
          </a:p>
          <a:p>
            <a:r>
              <a:rPr lang="en-US" u="sng" dirty="0">
                <a:uFillTx/>
              </a:rPr>
              <a:t>In the comatose patient, the tongue may fall backward and obstruct the </a:t>
            </a:r>
            <a:r>
              <a:rPr lang="en-US" u="sng" dirty="0" err="1">
                <a:uFillTx/>
              </a:rPr>
              <a:t>hypopharynx</a:t>
            </a:r>
            <a:r>
              <a:rPr lang="en-US" u="sng" dirty="0">
                <a:uFillTx/>
              </a:rPr>
              <a:t>; this may be relieved by either a chin lift or jaw thrust</a:t>
            </a:r>
            <a:r>
              <a:rPr lang="en-US" dirty="0">
                <a:uFillTx/>
              </a:rPr>
              <a:t>.</a:t>
            </a:r>
          </a:p>
        </p:txBody>
      </p:sp>
      <p:sp>
        <p:nvSpPr>
          <p:cNvPr id="47108" name="Slide Number Placeholder 3"/>
          <p:cNvSpPr>
            <a:spLocks noGrp="1"/>
          </p:cNvSpPr>
          <p:nvPr>
            <p:ph type="sldNum" sz="quarter" idx="5"/>
          </p:nvPr>
        </p:nvSpPr>
        <p:spPr>
          <a:noFill/>
        </p:spPr>
        <p:txBody>
          <a:bodyPr/>
          <a:lstStyle/>
          <a:p>
            <a:fld id="{D9B6739B-9480-4362-A8CC-EDE94269D32E}" type="slidenum">
              <a:rPr lang="en-US" smtClean="0">
                <a:uFillTx/>
              </a:rPr>
              <a:pPr/>
              <a:t>6</a:t>
            </a:fld>
            <a:endParaRPr lang="en-US">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p:sp>
      <p:sp>
        <p:nvSpPr>
          <p:cNvPr id="44035" name="Notes Placeholder 2"/>
          <p:cNvSpPr>
            <a:spLocks noGrp="1"/>
          </p:cNvSpPr>
          <p:nvPr>
            <p:ph type="body" idx="1"/>
          </p:nvPr>
        </p:nvSpPr>
        <p:spPr>
          <a:noFill/>
        </p:spPr>
        <p:txBody>
          <a:bodyPr/>
          <a:lstStyle/>
          <a:p>
            <a:r>
              <a:rPr lang="en-US" i="1" dirty="0" err="1">
                <a:uFillTx/>
              </a:rPr>
              <a:t>Đồng</a:t>
            </a:r>
            <a:r>
              <a:rPr lang="en-US" i="1" dirty="0">
                <a:uFillTx/>
              </a:rPr>
              <a:t> </a:t>
            </a:r>
            <a:r>
              <a:rPr lang="en-US" i="1" dirty="0" err="1">
                <a:uFillTx/>
              </a:rPr>
              <a:t>thời</a:t>
            </a:r>
            <a:r>
              <a:rPr lang="en-US" i="1" dirty="0">
                <a:uFillTx/>
              </a:rPr>
              <a:t> </a:t>
            </a:r>
            <a:r>
              <a:rPr lang="en-US" i="1" dirty="0" err="1">
                <a:uFillTx/>
              </a:rPr>
              <a:t>phải</a:t>
            </a:r>
            <a:r>
              <a:rPr lang="en-US" i="1" dirty="0">
                <a:uFillTx/>
              </a:rPr>
              <a:t> </a:t>
            </a:r>
            <a:r>
              <a:rPr lang="en-US" i="1" dirty="0" err="1">
                <a:uFillTx/>
              </a:rPr>
              <a:t>bất</a:t>
            </a:r>
            <a:r>
              <a:rPr lang="en-US" i="1" dirty="0">
                <a:uFillTx/>
              </a:rPr>
              <a:t> </a:t>
            </a:r>
            <a:r>
              <a:rPr lang="en-US" i="1" dirty="0" err="1">
                <a:uFillTx/>
              </a:rPr>
              <a:t>động</a:t>
            </a:r>
            <a:r>
              <a:rPr lang="en-US" i="1" dirty="0">
                <a:uFillTx/>
              </a:rPr>
              <a:t> </a:t>
            </a:r>
            <a:r>
              <a:rPr lang="en-US" i="1" dirty="0" err="1">
                <a:uFillTx/>
              </a:rPr>
              <a:t>cột</a:t>
            </a:r>
            <a:r>
              <a:rPr lang="en-US" i="1" dirty="0">
                <a:uFillTx/>
              </a:rPr>
              <a:t> </a:t>
            </a:r>
            <a:r>
              <a:rPr lang="en-US" i="1" dirty="0" err="1">
                <a:uFillTx/>
              </a:rPr>
              <a:t>sống</a:t>
            </a:r>
            <a:r>
              <a:rPr lang="en-US" i="1" dirty="0">
                <a:uFillTx/>
              </a:rPr>
              <a:t> </a:t>
            </a:r>
            <a:r>
              <a:rPr lang="en-US" i="1" dirty="0" err="1">
                <a:uFillTx/>
              </a:rPr>
              <a:t>cổ</a:t>
            </a:r>
            <a:r>
              <a:rPr lang="en-US" i="1" dirty="0">
                <a:uFillTx/>
              </a:rPr>
              <a:t> </a:t>
            </a:r>
            <a:r>
              <a:rPr lang="en-US" i="1" dirty="0" err="1">
                <a:uFillTx/>
              </a:rPr>
              <a:t>bằng</a:t>
            </a:r>
            <a:r>
              <a:rPr lang="en-US" i="1" dirty="0">
                <a:uFillTx/>
              </a:rPr>
              <a:t> a hard collar </a:t>
            </a:r>
            <a:r>
              <a:rPr lang="en-US" i="1" dirty="0" err="1">
                <a:uFillTx/>
              </a:rPr>
              <a:t>hoặc</a:t>
            </a:r>
            <a:r>
              <a:rPr lang="en-US" i="1" dirty="0">
                <a:uFillTx/>
              </a:rPr>
              <a:t> </a:t>
            </a:r>
            <a:r>
              <a:rPr lang="en-US" i="1" dirty="0" err="1">
                <a:uFillTx/>
              </a:rPr>
              <a:t>đặt</a:t>
            </a:r>
            <a:r>
              <a:rPr lang="en-US" i="1" dirty="0">
                <a:uFillTx/>
              </a:rPr>
              <a:t> 2 </a:t>
            </a:r>
            <a:r>
              <a:rPr lang="en-US" i="1" dirty="0" err="1">
                <a:uFillTx/>
              </a:rPr>
              <a:t>túi</a:t>
            </a:r>
            <a:r>
              <a:rPr lang="en-US" i="1" dirty="0">
                <a:uFillTx/>
              </a:rPr>
              <a:t> </a:t>
            </a:r>
            <a:r>
              <a:rPr lang="en-US" i="1" dirty="0" err="1">
                <a:uFillTx/>
              </a:rPr>
              <a:t>cát</a:t>
            </a:r>
            <a:r>
              <a:rPr lang="en-US" i="1" dirty="0">
                <a:uFillTx/>
              </a:rPr>
              <a:t> </a:t>
            </a:r>
            <a:r>
              <a:rPr lang="en-US" i="1" dirty="0" err="1">
                <a:uFillTx/>
              </a:rPr>
              <a:t>hai</a:t>
            </a:r>
            <a:r>
              <a:rPr lang="en-US" i="1" dirty="0">
                <a:uFillTx/>
              </a:rPr>
              <a:t> </a:t>
            </a:r>
            <a:r>
              <a:rPr lang="en-US" i="1" dirty="0" err="1">
                <a:uFillTx/>
              </a:rPr>
              <a:t>bên</a:t>
            </a:r>
            <a:r>
              <a:rPr lang="en-US" i="1" dirty="0">
                <a:uFillTx/>
              </a:rPr>
              <a:t> </a:t>
            </a:r>
            <a:r>
              <a:rPr lang="en-US" i="1" dirty="0" err="1">
                <a:uFillTx/>
              </a:rPr>
              <a:t>đầu</a:t>
            </a:r>
            <a:r>
              <a:rPr lang="en-US" i="1" dirty="0">
                <a:uFillTx/>
              </a:rPr>
              <a:t> </a:t>
            </a:r>
            <a:r>
              <a:rPr lang="en-US" i="1" dirty="0" err="1">
                <a:uFillTx/>
              </a:rPr>
              <a:t>rồi</a:t>
            </a:r>
            <a:r>
              <a:rPr lang="en-US" i="1" dirty="0">
                <a:uFillTx/>
              </a:rPr>
              <a:t> </a:t>
            </a:r>
            <a:r>
              <a:rPr lang="en-US" i="1" dirty="0" err="1">
                <a:uFillTx/>
              </a:rPr>
              <a:t>dán</a:t>
            </a:r>
            <a:r>
              <a:rPr lang="en-US" i="1" dirty="0">
                <a:uFillTx/>
              </a:rPr>
              <a:t> </a:t>
            </a:r>
            <a:r>
              <a:rPr lang="en-US" i="1" dirty="0" err="1">
                <a:uFillTx/>
              </a:rPr>
              <a:t>băng</a:t>
            </a:r>
            <a:r>
              <a:rPr lang="en-US" i="1" dirty="0">
                <a:uFillTx/>
              </a:rPr>
              <a:t> </a:t>
            </a:r>
            <a:r>
              <a:rPr lang="en-US" i="1" dirty="0" err="1">
                <a:uFillTx/>
              </a:rPr>
              <a:t>keo</a:t>
            </a:r>
            <a:r>
              <a:rPr lang="en-US" i="1" dirty="0">
                <a:uFillTx/>
              </a:rPr>
              <a:t> </a:t>
            </a:r>
            <a:r>
              <a:rPr lang="en-US" i="1" dirty="0" err="1">
                <a:uFillTx/>
              </a:rPr>
              <a:t>vào</a:t>
            </a:r>
            <a:r>
              <a:rPr lang="en-US" i="1" dirty="0">
                <a:uFillTx/>
              </a:rPr>
              <a:t> </a:t>
            </a:r>
            <a:r>
              <a:rPr lang="en-US" i="1" dirty="0" err="1">
                <a:uFillTx/>
              </a:rPr>
              <a:t>trán</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hai</a:t>
            </a:r>
            <a:r>
              <a:rPr lang="en-US" i="1" dirty="0">
                <a:uFillTx/>
              </a:rPr>
              <a:t> </a:t>
            </a:r>
            <a:r>
              <a:rPr lang="en-US" i="1" dirty="0" err="1">
                <a:uFillTx/>
              </a:rPr>
              <a:t>túi</a:t>
            </a:r>
            <a:r>
              <a:rPr lang="en-US" i="1" dirty="0">
                <a:uFillTx/>
              </a:rPr>
              <a:t> </a:t>
            </a:r>
            <a:r>
              <a:rPr lang="en-US" i="1" dirty="0" err="1">
                <a:uFillTx/>
              </a:rPr>
              <a:t>cát</a:t>
            </a:r>
            <a:r>
              <a:rPr lang="en-US" i="1" dirty="0">
                <a:uFillTx/>
              </a:rPr>
              <a:t>, </a:t>
            </a:r>
            <a:r>
              <a:rPr lang="en-US" i="1" dirty="0" err="1">
                <a:uFillTx/>
              </a:rPr>
              <a:t>và</a:t>
            </a:r>
            <a:r>
              <a:rPr lang="en-US" i="1" dirty="0">
                <a:uFillTx/>
              </a:rPr>
              <a:t> </a:t>
            </a:r>
            <a:r>
              <a:rPr lang="en-US" i="1" dirty="0" err="1">
                <a:uFillTx/>
              </a:rPr>
              <a:t>giường</a:t>
            </a:r>
            <a:r>
              <a:rPr lang="en-US" i="1" dirty="0">
                <a:uFillTx/>
              </a:rPr>
              <a:t> </a:t>
            </a:r>
            <a:r>
              <a:rPr lang="en-US" i="1" dirty="0" err="1">
                <a:uFillTx/>
              </a:rPr>
              <a:t>gỗ</a:t>
            </a:r>
            <a:r>
              <a:rPr lang="en-US" i="1" dirty="0">
                <a:uFillTx/>
              </a:rPr>
              <a:t> </a:t>
            </a:r>
            <a:r>
              <a:rPr lang="en-US" i="1" dirty="0" err="1">
                <a:uFillTx/>
              </a:rPr>
              <a:t>phía</a:t>
            </a:r>
            <a:r>
              <a:rPr lang="en-US" i="1" dirty="0">
                <a:uFillTx/>
              </a:rPr>
              <a:t> </a:t>
            </a:r>
            <a:r>
              <a:rPr lang="en-US" i="1" dirty="0" err="1">
                <a:uFillTx/>
              </a:rPr>
              <a:t>sau</a:t>
            </a:r>
            <a:r>
              <a:rPr lang="en-US" i="1" dirty="0">
                <a:uFillTx/>
              </a:rPr>
              <a:t> </a:t>
            </a:r>
            <a:r>
              <a:rPr lang="en-US" i="1" dirty="0" err="1">
                <a:uFillTx/>
              </a:rPr>
              <a:t>cho</a:t>
            </a:r>
            <a:r>
              <a:rPr lang="en-US" i="1" dirty="0">
                <a:uFillTx/>
              </a:rPr>
              <a:t> </a:t>
            </a:r>
            <a:r>
              <a:rPr lang="en-US" i="1" dirty="0" err="1">
                <a:uFillTx/>
              </a:rPr>
              <a:t>tới</a:t>
            </a:r>
            <a:r>
              <a:rPr lang="en-US" i="1" dirty="0">
                <a:uFillTx/>
              </a:rPr>
              <a:t> </a:t>
            </a:r>
            <a:r>
              <a:rPr lang="en-US" i="1" dirty="0" err="1">
                <a:uFillTx/>
              </a:rPr>
              <a:t>khi</a:t>
            </a:r>
            <a:r>
              <a:rPr lang="en-US" i="1" dirty="0">
                <a:uFillTx/>
              </a:rPr>
              <a:t> </a:t>
            </a:r>
            <a:r>
              <a:rPr lang="en-US" i="1" dirty="0" err="1">
                <a:uFillTx/>
              </a:rPr>
              <a:t>lọai</a:t>
            </a:r>
            <a:r>
              <a:rPr lang="en-US" i="1" dirty="0">
                <a:uFillTx/>
              </a:rPr>
              <a:t> </a:t>
            </a:r>
            <a:r>
              <a:rPr lang="en-US" i="1" dirty="0" err="1">
                <a:uFillTx/>
              </a:rPr>
              <a:t>trừ</a:t>
            </a:r>
            <a:r>
              <a:rPr lang="en-US" i="1" dirty="0">
                <a:uFillTx/>
              </a:rPr>
              <a:t> </a:t>
            </a:r>
            <a:r>
              <a:rPr lang="en-US" i="1" dirty="0" err="1">
                <a:uFillTx/>
              </a:rPr>
              <a:t>tổn</a:t>
            </a:r>
            <a:r>
              <a:rPr lang="en-US" i="1" dirty="0">
                <a:uFillTx/>
              </a:rPr>
              <a:t> </a:t>
            </a:r>
            <a:r>
              <a:rPr lang="en-US" i="1" dirty="0" err="1">
                <a:uFillTx/>
              </a:rPr>
              <a:t>thương</a:t>
            </a:r>
            <a:r>
              <a:rPr lang="en-US" i="1" dirty="0">
                <a:uFillTx/>
              </a:rPr>
              <a:t> </a:t>
            </a:r>
            <a:r>
              <a:rPr lang="en-US" i="1" dirty="0" err="1">
                <a:uFillTx/>
              </a:rPr>
              <a:t>cổ</a:t>
            </a:r>
            <a:r>
              <a:rPr lang="en-US" i="1" dirty="0">
                <a:uFillTx/>
              </a:rPr>
              <a:t>. (blunt trauma)</a:t>
            </a:r>
          </a:p>
          <a:p>
            <a:endParaRPr lang="en-US" dirty="0">
              <a:uFillTx/>
            </a:endParaRPr>
          </a:p>
        </p:txBody>
      </p:sp>
      <p:sp>
        <p:nvSpPr>
          <p:cNvPr id="44036" name="Slide Number Placeholder 3"/>
          <p:cNvSpPr>
            <a:spLocks noGrp="1"/>
          </p:cNvSpPr>
          <p:nvPr>
            <p:ph type="sldNum" sz="quarter" idx="5"/>
          </p:nvPr>
        </p:nvSpPr>
        <p:spPr>
          <a:noFill/>
        </p:spPr>
        <p:txBody>
          <a:bodyPr/>
          <a:lstStyle/>
          <a:p>
            <a:fld id="{C3FB928C-9E19-4B15-8810-B8BC1B6E5B6D}" type="slidenum">
              <a:rPr lang="en-US" smtClean="0">
                <a:uFillTx/>
              </a:rPr>
              <a:pPr/>
              <a:t>7</a:t>
            </a:fld>
            <a:endParaRPr lang="en-US">
              <a:uFillTx/>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a:spLocks noGrp="1"/>
          </p:cNvSpPr>
          <p:nvPr>
            <p:ph type="body" idx="1"/>
          </p:nvPr>
        </p:nvSpPr>
        <p:spPr>
          <a:noFill/>
        </p:spPr>
        <p:txBody>
          <a:bodyPr/>
          <a:lstStyle/>
          <a:p>
            <a:r>
              <a:rPr lang="en-US" i="1">
                <a:uFillTx/>
              </a:rPr>
              <a:t>Đồng thời phải bất động cột sống cổ bằng a hard collar hoặc đặt 2 túi cát hai bên đầu rồi dán băng keo vào trán bệnh nhân, hai túi cát, và giường gỗ phía sau cho tới khi lọai trừ tổn thương cổ. (blunt trauma)</a:t>
            </a:r>
          </a:p>
        </p:txBody>
      </p:sp>
      <p:sp>
        <p:nvSpPr>
          <p:cNvPr id="45060" name="Slide Number Placeholder 3"/>
          <p:cNvSpPr>
            <a:spLocks noGrp="1"/>
          </p:cNvSpPr>
          <p:nvPr>
            <p:ph type="sldNum" sz="quarter" idx="5"/>
          </p:nvPr>
        </p:nvSpPr>
        <p:spPr>
          <a:noFill/>
        </p:spPr>
        <p:txBody>
          <a:bodyPr/>
          <a:lstStyle/>
          <a:p>
            <a:fld id="{F1ABD184-0BE3-4A57-9036-84E2B841C80D}" type="slidenum">
              <a:rPr lang="en-US" smtClean="0">
                <a:uFillTx/>
              </a:rPr>
              <a:pPr/>
              <a:t>8</a:t>
            </a:fld>
            <a:endParaRPr lang="en-US">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p:sp>
      <p:sp>
        <p:nvSpPr>
          <p:cNvPr id="48131" name="Notes Placeholder 2"/>
          <p:cNvSpPr>
            <a:spLocks noGrp="1"/>
          </p:cNvSpPr>
          <p:nvPr>
            <p:ph type="body" idx="1"/>
          </p:nvPr>
        </p:nvSpPr>
        <p:spPr>
          <a:noFill/>
        </p:spPr>
        <p:txBody>
          <a:bodyPr/>
          <a:lstStyle/>
          <a:p>
            <a:r>
              <a:rPr lang="en-US" i="1" dirty="0">
                <a:uFillTx/>
              </a:rPr>
              <a:t>CĐ NKQ: </a:t>
            </a:r>
            <a:r>
              <a:rPr lang="en-US" i="1" dirty="0" err="1">
                <a:uFillTx/>
              </a:rPr>
              <a:t>ngưng</a:t>
            </a:r>
            <a:r>
              <a:rPr lang="en-US" i="1" dirty="0">
                <a:uFillTx/>
              </a:rPr>
              <a:t> </a:t>
            </a:r>
            <a:r>
              <a:rPr lang="en-US" i="1" dirty="0" err="1">
                <a:uFillTx/>
              </a:rPr>
              <a:t>thở</a:t>
            </a:r>
            <a:r>
              <a:rPr lang="en-US" i="1" dirty="0">
                <a:uFillTx/>
              </a:rPr>
              <a:t>; tri </a:t>
            </a:r>
            <a:r>
              <a:rPr lang="en-US" i="1" dirty="0" err="1">
                <a:uFillTx/>
              </a:rPr>
              <a:t>giác</a:t>
            </a:r>
            <a:r>
              <a:rPr lang="en-US" i="1" dirty="0">
                <a:uFillTx/>
              </a:rPr>
              <a:t> </a:t>
            </a:r>
            <a:r>
              <a:rPr lang="en-US" i="1" dirty="0" err="1">
                <a:uFillTx/>
              </a:rPr>
              <a:t>biến</a:t>
            </a:r>
            <a:r>
              <a:rPr lang="en-US" i="1" dirty="0">
                <a:uFillTx/>
              </a:rPr>
              <a:t> </a:t>
            </a:r>
            <a:r>
              <a:rPr lang="en-US" i="1" dirty="0" err="1">
                <a:uFillTx/>
              </a:rPr>
              <a:t>đổi</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sắp</a:t>
            </a:r>
            <a:r>
              <a:rPr lang="en-US" i="1" dirty="0">
                <a:uFillTx/>
              </a:rPr>
              <a:t> </a:t>
            </a:r>
            <a:r>
              <a:rPr lang="en-US" i="1" dirty="0" err="1">
                <a:uFillTx/>
              </a:rPr>
              <a:t>bị</a:t>
            </a:r>
            <a:r>
              <a:rPr lang="en-US" i="1" dirty="0">
                <a:uFillTx/>
              </a:rPr>
              <a:t> </a:t>
            </a:r>
            <a:r>
              <a:rPr lang="en-US" i="1" dirty="0" err="1">
                <a:uFillTx/>
              </a:rPr>
              <a:t>tắc</a:t>
            </a:r>
            <a:r>
              <a:rPr lang="en-US" i="1" dirty="0">
                <a:uFillTx/>
              </a:rPr>
              <a:t> do </a:t>
            </a:r>
            <a:r>
              <a:rPr lang="en-US" i="1" dirty="0" err="1">
                <a:uFillTx/>
              </a:rPr>
              <a:t>máu</a:t>
            </a:r>
            <a:r>
              <a:rPr lang="en-US" i="1" dirty="0">
                <a:uFillTx/>
              </a:rPr>
              <a:t> </a:t>
            </a:r>
            <a:r>
              <a:rPr lang="en-US" i="1" dirty="0" err="1">
                <a:uFillTx/>
              </a:rPr>
              <a:t>tụ</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vùng</a:t>
            </a:r>
            <a:r>
              <a:rPr lang="en-US" i="1" dirty="0">
                <a:uFillTx/>
              </a:rPr>
              <a:t> </a:t>
            </a:r>
            <a:r>
              <a:rPr lang="en-US" i="1" dirty="0" err="1">
                <a:uFillTx/>
              </a:rPr>
              <a:t>mặt</a:t>
            </a:r>
            <a:r>
              <a:rPr lang="en-US" i="1" dirty="0">
                <a:uFillTx/>
              </a:rPr>
              <a:t>, </a:t>
            </a:r>
            <a:r>
              <a:rPr lang="en-US" i="1" dirty="0" err="1">
                <a:uFillTx/>
              </a:rPr>
              <a:t>sưng</a:t>
            </a:r>
            <a:r>
              <a:rPr lang="en-US" i="1" dirty="0">
                <a:uFillTx/>
              </a:rPr>
              <a:t> </a:t>
            </a:r>
            <a:r>
              <a:rPr lang="en-US" i="1" dirty="0" err="1">
                <a:uFillTx/>
              </a:rPr>
              <a:t>mô</a:t>
            </a:r>
            <a:r>
              <a:rPr lang="en-US" i="1" dirty="0">
                <a:uFillTx/>
              </a:rPr>
              <a:t> </a:t>
            </a:r>
            <a:r>
              <a:rPr lang="en-US" i="1" dirty="0" err="1">
                <a:uFillTx/>
              </a:rPr>
              <a:t>mềm</a:t>
            </a:r>
            <a:r>
              <a:rPr lang="en-US" b="1" i="1" dirty="0">
                <a:uFillTx/>
              </a:rPr>
              <a:t>, </a:t>
            </a:r>
            <a:r>
              <a:rPr lang="en-US" b="1" i="1" dirty="0" err="1">
                <a:uFillTx/>
              </a:rPr>
              <a:t>hoặc</a:t>
            </a:r>
            <a:r>
              <a:rPr lang="en-US" b="1" i="1" dirty="0">
                <a:uFillTx/>
              </a:rPr>
              <a:t> </a:t>
            </a:r>
            <a:r>
              <a:rPr lang="en-US" b="1" i="1" dirty="0" err="1">
                <a:uFillTx/>
              </a:rPr>
              <a:t>chất</a:t>
            </a:r>
            <a:r>
              <a:rPr lang="en-US" b="1" i="1" dirty="0">
                <a:uFillTx/>
              </a:rPr>
              <a:t> </a:t>
            </a:r>
            <a:r>
              <a:rPr lang="en-US" b="1" i="1" dirty="0" err="1">
                <a:uFillTx/>
              </a:rPr>
              <a:t>hít</a:t>
            </a:r>
            <a:r>
              <a:rPr lang="en-US" i="1" dirty="0">
                <a:uFillTx/>
              </a:rPr>
              <a:t>; </a:t>
            </a:r>
            <a:r>
              <a:rPr lang="en-US" i="1" dirty="0" err="1">
                <a:uFillTx/>
              </a:rPr>
              <a:t>không</a:t>
            </a:r>
            <a:r>
              <a:rPr lang="en-US" i="1" dirty="0">
                <a:uFillTx/>
              </a:rPr>
              <a:t> </a:t>
            </a:r>
            <a:r>
              <a:rPr lang="en-US" i="1" dirty="0" err="1">
                <a:uFillTx/>
              </a:rPr>
              <a:t>duy</a:t>
            </a:r>
            <a:r>
              <a:rPr lang="en-US" i="1" dirty="0">
                <a:uFillTx/>
              </a:rPr>
              <a:t> </a:t>
            </a:r>
            <a:r>
              <a:rPr lang="en-US" i="1" dirty="0" err="1">
                <a:uFillTx/>
              </a:rPr>
              <a:t>trì</a:t>
            </a:r>
            <a:r>
              <a:rPr lang="en-US" i="1" dirty="0">
                <a:uFillTx/>
              </a:rPr>
              <a:t> </a:t>
            </a:r>
            <a:r>
              <a:rPr lang="en-US" i="1" dirty="0" err="1">
                <a:uFillTx/>
              </a:rPr>
              <a:t>được</a:t>
            </a:r>
            <a:r>
              <a:rPr lang="en-US" i="1" dirty="0">
                <a:uFillTx/>
              </a:rPr>
              <a:t> </a:t>
            </a:r>
            <a:r>
              <a:rPr lang="en-US" i="1" dirty="0" err="1">
                <a:uFillTx/>
              </a:rPr>
              <a:t>bão</a:t>
            </a:r>
            <a:r>
              <a:rPr lang="en-US" i="1" dirty="0">
                <a:uFillTx/>
              </a:rPr>
              <a:t> </a:t>
            </a:r>
            <a:r>
              <a:rPr lang="en-US" i="1" dirty="0" err="1">
                <a:uFillTx/>
              </a:rPr>
              <a:t>hòa</a:t>
            </a:r>
            <a:r>
              <a:rPr lang="en-US" i="1" dirty="0">
                <a:uFillTx/>
              </a:rPr>
              <a:t> oxy </a:t>
            </a:r>
            <a:r>
              <a:rPr lang="en-US" i="1" dirty="0" err="1">
                <a:uFillTx/>
              </a:rPr>
              <a:t>cho</a:t>
            </a:r>
            <a:r>
              <a:rPr lang="en-US" i="1" dirty="0">
                <a:uFillTx/>
              </a:rPr>
              <a:t> </a:t>
            </a:r>
            <a:r>
              <a:rPr lang="en-US" i="1" dirty="0" err="1">
                <a:uFillTx/>
              </a:rPr>
              <a:t>tốt</a:t>
            </a:r>
            <a:r>
              <a:rPr lang="en-US" i="1" dirty="0">
                <a:uFillTx/>
              </a:rPr>
              <a:t>. </a:t>
            </a:r>
          </a:p>
          <a:p>
            <a:r>
              <a:rPr lang="en-US" i="1" u="sng" dirty="0">
                <a:uFillTx/>
              </a:rPr>
              <a:t>Tri </a:t>
            </a:r>
            <a:r>
              <a:rPr lang="en-US" i="1" u="sng" dirty="0" err="1">
                <a:uFillTx/>
              </a:rPr>
              <a:t>giác</a:t>
            </a:r>
            <a:r>
              <a:rPr lang="en-US" i="1" u="sng" dirty="0">
                <a:uFillTx/>
              </a:rPr>
              <a:t> </a:t>
            </a:r>
            <a:r>
              <a:rPr lang="en-US" i="1" u="sng" dirty="0" err="1">
                <a:uFillTx/>
              </a:rPr>
              <a:t>biến</a:t>
            </a:r>
            <a:r>
              <a:rPr lang="en-US" i="1" u="sng" dirty="0">
                <a:uFillTx/>
              </a:rPr>
              <a:t> </a:t>
            </a:r>
            <a:r>
              <a:rPr lang="en-US" i="1" u="sng" dirty="0" err="1">
                <a:uFillTx/>
              </a:rPr>
              <a:t>đổi</a:t>
            </a:r>
            <a:r>
              <a:rPr lang="en-US" i="1" u="sng" dirty="0">
                <a:uFillTx/>
              </a:rPr>
              <a:t> </a:t>
            </a:r>
            <a:r>
              <a:rPr lang="en-US" i="1" u="sng" dirty="0" err="1">
                <a:uFillTx/>
              </a:rPr>
              <a:t>là</a:t>
            </a:r>
            <a:r>
              <a:rPr lang="en-US" i="1" u="sng" dirty="0">
                <a:uFillTx/>
              </a:rPr>
              <a:t> </a:t>
            </a:r>
            <a:r>
              <a:rPr lang="en-US" i="1" u="sng" dirty="0" err="1">
                <a:uFillTx/>
              </a:rPr>
              <a:t>chỉ</a:t>
            </a:r>
            <a:r>
              <a:rPr lang="en-US" i="1" u="sng" dirty="0">
                <a:uFillTx/>
              </a:rPr>
              <a:t> </a:t>
            </a:r>
            <a:r>
              <a:rPr lang="en-US" i="1" u="sng" dirty="0" err="1">
                <a:uFillTx/>
              </a:rPr>
              <a:t>định</a:t>
            </a:r>
            <a:r>
              <a:rPr lang="en-US" i="1" u="sng" dirty="0">
                <a:uFillTx/>
              </a:rPr>
              <a:t> </a:t>
            </a:r>
            <a:r>
              <a:rPr lang="en-US" i="1" u="sng" dirty="0" err="1">
                <a:uFillTx/>
              </a:rPr>
              <a:t>đặt</a:t>
            </a:r>
            <a:r>
              <a:rPr lang="en-US" i="1" u="sng" dirty="0">
                <a:uFillTx/>
              </a:rPr>
              <a:t> </a:t>
            </a:r>
            <a:r>
              <a:rPr lang="en-US" i="1" u="sng" dirty="0" err="1">
                <a:uFillTx/>
              </a:rPr>
              <a:t>nội</a:t>
            </a:r>
            <a:r>
              <a:rPr lang="en-US" i="1" u="sng" dirty="0">
                <a:uFillTx/>
              </a:rPr>
              <a:t> </a:t>
            </a:r>
            <a:r>
              <a:rPr lang="en-US" i="1" u="sng" dirty="0" err="1">
                <a:uFillTx/>
              </a:rPr>
              <a:t>khí</a:t>
            </a:r>
            <a:r>
              <a:rPr lang="en-US" i="1" u="sng" dirty="0">
                <a:uFillTx/>
              </a:rPr>
              <a:t> </a:t>
            </a:r>
            <a:r>
              <a:rPr lang="en-US" i="1" u="sng" dirty="0" err="1">
                <a:uFillTx/>
              </a:rPr>
              <a:t>quản</a:t>
            </a:r>
            <a:r>
              <a:rPr lang="en-US" i="1" u="sng" dirty="0">
                <a:uFillTx/>
              </a:rPr>
              <a:t> </a:t>
            </a:r>
            <a:r>
              <a:rPr lang="en-US" i="1" u="sng" dirty="0" err="1">
                <a:uFillTx/>
              </a:rPr>
              <a:t>thường</a:t>
            </a:r>
            <a:r>
              <a:rPr lang="en-US" i="1" u="sng" dirty="0">
                <a:uFillTx/>
              </a:rPr>
              <a:t> </a:t>
            </a:r>
            <a:r>
              <a:rPr lang="en-US" i="1" u="sng" dirty="0" err="1">
                <a:uFillTx/>
              </a:rPr>
              <a:t>gặp</a:t>
            </a:r>
            <a:r>
              <a:rPr lang="en-US" i="1" u="sng" dirty="0">
                <a:uFillTx/>
              </a:rPr>
              <a:t> </a:t>
            </a:r>
            <a:r>
              <a:rPr lang="en-US" i="1" u="sng" dirty="0" err="1">
                <a:uFillTx/>
              </a:rPr>
              <a:t>nhất</a:t>
            </a:r>
            <a:r>
              <a:rPr lang="en-US" i="1" dirty="0">
                <a:uFillTx/>
              </a:rPr>
              <a:t>.</a:t>
            </a:r>
          </a:p>
          <a:p>
            <a:r>
              <a:rPr lang="en-US" dirty="0">
                <a:uFillTx/>
              </a:rPr>
              <a:t>Agitation or obtundation, often attributed to intoxication or drug use, may actually be due to hypoxia.</a:t>
            </a:r>
            <a:endParaRPr lang="en-US" i="1" dirty="0">
              <a:uFillTx/>
            </a:endParaRPr>
          </a:p>
          <a:p>
            <a:endParaRPr lang="en-US" i="1" dirty="0">
              <a:uFillTx/>
            </a:endParaRPr>
          </a:p>
          <a:p>
            <a:r>
              <a:rPr lang="en-US" i="1" dirty="0">
                <a:uFillTx/>
              </a:rPr>
              <a:t>NKQ : nasotracheal, orotracheal, or surgical routes. </a:t>
            </a:r>
          </a:p>
          <a:p>
            <a:r>
              <a:rPr lang="en-US" i="1" u="sng" dirty="0" err="1">
                <a:uFillTx/>
              </a:rPr>
              <a:t>Đặt</a:t>
            </a:r>
            <a:r>
              <a:rPr lang="en-US" i="1" u="sng" dirty="0">
                <a:uFillTx/>
              </a:rPr>
              <a:t> qua </a:t>
            </a:r>
            <a:r>
              <a:rPr lang="en-US" i="1" u="sng" dirty="0" err="1">
                <a:uFillTx/>
              </a:rPr>
              <a:t>đường</a:t>
            </a:r>
            <a:r>
              <a:rPr lang="en-US" i="1" u="sng" dirty="0">
                <a:uFillTx/>
              </a:rPr>
              <a:t> </a:t>
            </a:r>
            <a:r>
              <a:rPr lang="en-US" i="1" u="sng" dirty="0" err="1">
                <a:uFillTx/>
              </a:rPr>
              <a:t>mũi</a:t>
            </a:r>
            <a:r>
              <a:rPr lang="en-US" i="1" u="sng" dirty="0">
                <a:uFillTx/>
              </a:rPr>
              <a:t> </a:t>
            </a:r>
            <a:r>
              <a:rPr lang="en-US" i="1" u="sng" dirty="0" err="1">
                <a:uFillTx/>
              </a:rPr>
              <a:t>chỉ</a:t>
            </a:r>
            <a:r>
              <a:rPr lang="en-US" i="1" u="sng" dirty="0">
                <a:uFillTx/>
              </a:rPr>
              <a:t> </a:t>
            </a:r>
            <a:r>
              <a:rPr lang="en-US" i="1" u="sng" dirty="0" err="1">
                <a:uFillTx/>
              </a:rPr>
              <a:t>dùng</a:t>
            </a:r>
            <a:r>
              <a:rPr lang="en-US" i="1" u="sng" dirty="0">
                <a:uFillTx/>
              </a:rPr>
              <a:t> ở </a:t>
            </a:r>
            <a:r>
              <a:rPr lang="en-US" i="1" u="sng" dirty="0" err="1">
                <a:uFillTx/>
              </a:rPr>
              <a:t>bệnh</a:t>
            </a:r>
            <a:r>
              <a:rPr lang="en-US" i="1" u="sng" dirty="0">
                <a:uFillTx/>
              </a:rPr>
              <a:t> </a:t>
            </a:r>
            <a:r>
              <a:rPr lang="en-US" i="1" u="sng" dirty="0" err="1">
                <a:uFillTx/>
              </a:rPr>
              <a:t>nhân</a:t>
            </a:r>
            <a:r>
              <a:rPr lang="en-US" i="1" u="sng" dirty="0">
                <a:uFillTx/>
              </a:rPr>
              <a:t> </a:t>
            </a:r>
            <a:r>
              <a:rPr lang="en-US" i="1" u="sng" dirty="0" err="1">
                <a:uFillTx/>
              </a:rPr>
              <a:t>còn</a:t>
            </a:r>
            <a:r>
              <a:rPr lang="en-US" i="1" u="sng" dirty="0">
                <a:uFillTx/>
              </a:rPr>
              <a:t> </a:t>
            </a:r>
            <a:r>
              <a:rPr lang="en-US" i="1" u="sng" dirty="0" err="1">
                <a:uFillTx/>
              </a:rPr>
              <a:t>thở</a:t>
            </a:r>
            <a:r>
              <a:rPr lang="en-US" i="1" u="sng" dirty="0">
                <a:uFillTx/>
              </a:rPr>
              <a:t> </a:t>
            </a:r>
            <a:r>
              <a:rPr lang="en-US" i="1" u="sng" dirty="0" err="1">
                <a:uFillTx/>
              </a:rPr>
              <a:t>tự</a:t>
            </a:r>
            <a:r>
              <a:rPr lang="en-US" i="1" u="sng" dirty="0">
                <a:uFillTx/>
              </a:rPr>
              <a:t> </a:t>
            </a:r>
            <a:r>
              <a:rPr lang="en-US" i="1" u="sng" dirty="0" err="1">
                <a:uFillTx/>
              </a:rPr>
              <a:t>nhiên</a:t>
            </a:r>
            <a:r>
              <a:rPr lang="en-US" i="1" u="sng" dirty="0">
                <a:uFillTx/>
              </a:rPr>
              <a:t>, </a:t>
            </a:r>
            <a:r>
              <a:rPr lang="en-US" i="1" u="sng" dirty="0" err="1">
                <a:uFillTx/>
              </a:rPr>
              <a:t>và</a:t>
            </a:r>
            <a:r>
              <a:rPr lang="en-US" i="1" u="sng" dirty="0">
                <a:uFillTx/>
              </a:rPr>
              <a:t> </a:t>
            </a:r>
            <a:r>
              <a:rPr lang="en-US" i="1" u="sng" dirty="0" err="1">
                <a:uFillTx/>
              </a:rPr>
              <a:t>không</a:t>
            </a:r>
            <a:r>
              <a:rPr lang="en-US" i="1" u="sng" dirty="0">
                <a:uFillTx/>
              </a:rPr>
              <a:t> </a:t>
            </a:r>
            <a:r>
              <a:rPr lang="en-US" i="1" u="sng" dirty="0" err="1">
                <a:uFillTx/>
              </a:rPr>
              <a:t>thể</a:t>
            </a:r>
            <a:r>
              <a:rPr lang="en-US" i="1" u="sng" dirty="0">
                <a:uFillTx/>
              </a:rPr>
              <a:t> </a:t>
            </a:r>
            <a:r>
              <a:rPr lang="en-US" i="1" u="sng" dirty="0" err="1">
                <a:uFillTx/>
              </a:rPr>
              <a:t>chích</a:t>
            </a:r>
            <a:r>
              <a:rPr lang="en-US" i="1" u="sng" dirty="0">
                <a:uFillTx/>
              </a:rPr>
              <a:t> </a:t>
            </a:r>
            <a:r>
              <a:rPr lang="en-US" i="1" u="sng" dirty="0" err="1">
                <a:uFillTx/>
              </a:rPr>
              <a:t>thuốc</a:t>
            </a:r>
            <a:r>
              <a:rPr lang="en-US" i="1" u="sng" dirty="0">
                <a:uFillTx/>
              </a:rPr>
              <a:t> </a:t>
            </a:r>
            <a:r>
              <a:rPr lang="en-US" i="1" u="sng" dirty="0" err="1">
                <a:uFillTx/>
              </a:rPr>
              <a:t>liệt</a:t>
            </a:r>
            <a:r>
              <a:rPr lang="en-US" i="1" u="sng" dirty="0">
                <a:uFillTx/>
              </a:rPr>
              <a:t> </a:t>
            </a:r>
            <a:r>
              <a:rPr lang="en-US" i="1" u="sng" dirty="0" err="1">
                <a:uFillTx/>
              </a:rPr>
              <a:t>cơ</a:t>
            </a:r>
            <a:r>
              <a:rPr lang="en-US" i="1" dirty="0">
                <a:uFillTx/>
              </a:rPr>
              <a:t>.</a:t>
            </a:r>
          </a:p>
          <a:p>
            <a:r>
              <a:rPr lang="en-US" i="1" dirty="0" err="1">
                <a:uFillTx/>
              </a:rPr>
              <a:t>Đặt</a:t>
            </a:r>
            <a:r>
              <a:rPr lang="en-US" i="1" dirty="0">
                <a:uFillTx/>
              </a:rPr>
              <a:t> </a:t>
            </a:r>
            <a:r>
              <a:rPr lang="en-US" i="1" dirty="0" err="1">
                <a:uFillTx/>
              </a:rPr>
              <a:t>nội</a:t>
            </a:r>
            <a:r>
              <a:rPr lang="en-US" i="1" dirty="0">
                <a:uFillTx/>
              </a:rPr>
              <a:t> </a:t>
            </a:r>
            <a:r>
              <a:rPr lang="en-US" i="1" dirty="0" err="1">
                <a:uFillTx/>
              </a:rPr>
              <a:t>khí</a:t>
            </a:r>
            <a:r>
              <a:rPr lang="en-US" i="1" dirty="0">
                <a:uFillTx/>
              </a:rPr>
              <a:t> </a:t>
            </a:r>
            <a:r>
              <a:rPr lang="en-US" i="1" dirty="0" err="1">
                <a:uFillTx/>
              </a:rPr>
              <a:t>quản</a:t>
            </a:r>
            <a:r>
              <a:rPr lang="en-US" i="1" dirty="0">
                <a:uFillTx/>
              </a:rPr>
              <a:t> qua </a:t>
            </a:r>
            <a:r>
              <a:rPr lang="en-US" i="1" dirty="0" err="1">
                <a:uFillTx/>
              </a:rPr>
              <a:t>miệng</a:t>
            </a:r>
            <a:r>
              <a:rPr lang="en-US" i="1" dirty="0">
                <a:uFillTx/>
              </a:rPr>
              <a:t> </a:t>
            </a:r>
            <a:r>
              <a:rPr lang="en-US" i="1" dirty="0" err="1">
                <a:uFillTx/>
              </a:rPr>
              <a:t>thường</a:t>
            </a:r>
            <a:r>
              <a:rPr lang="en-US" i="1" dirty="0">
                <a:uFillTx/>
              </a:rPr>
              <a:t> </a:t>
            </a:r>
            <a:r>
              <a:rPr lang="en-US" i="1" dirty="0" err="1">
                <a:uFillTx/>
              </a:rPr>
              <a:t>dùng</a:t>
            </a:r>
            <a:r>
              <a:rPr lang="en-US" i="1" dirty="0">
                <a:uFillTx/>
              </a:rPr>
              <a:t> </a:t>
            </a:r>
            <a:r>
              <a:rPr lang="en-US" i="1" dirty="0" err="1">
                <a:uFillTx/>
              </a:rPr>
              <a:t>nhất</a:t>
            </a:r>
            <a:r>
              <a:rPr lang="en-US" i="1" dirty="0">
                <a:uFillTx/>
              </a:rPr>
              <a:t> </a:t>
            </a:r>
            <a:r>
              <a:rPr lang="en-US" i="1" dirty="0" err="1">
                <a:uFillTx/>
              </a:rPr>
              <a:t>và</a:t>
            </a:r>
            <a:r>
              <a:rPr lang="en-US" i="1" dirty="0">
                <a:uFillTx/>
              </a:rPr>
              <a:t> </a:t>
            </a:r>
            <a:r>
              <a:rPr lang="en-US" i="1" dirty="0" err="1">
                <a:uFillTx/>
              </a:rPr>
              <a:t>phải</a:t>
            </a:r>
            <a:r>
              <a:rPr lang="en-US" i="1" dirty="0">
                <a:uFillTx/>
              </a:rPr>
              <a:t> </a:t>
            </a:r>
            <a:r>
              <a:rPr lang="en-US" i="1" dirty="0" err="1">
                <a:uFillTx/>
              </a:rPr>
              <a:t>giữ</a:t>
            </a:r>
            <a:r>
              <a:rPr lang="en-US" i="1" dirty="0">
                <a:uFillTx/>
              </a:rPr>
              <a:t> </a:t>
            </a:r>
            <a:r>
              <a:rPr lang="en-US" i="1" dirty="0" err="1">
                <a:uFillTx/>
              </a:rPr>
              <a:t>đầu</a:t>
            </a:r>
            <a:r>
              <a:rPr lang="en-US" i="1" dirty="0">
                <a:uFillTx/>
              </a:rPr>
              <a:t> </a:t>
            </a:r>
            <a:r>
              <a:rPr lang="en-US" i="1" dirty="0" err="1">
                <a:uFillTx/>
              </a:rPr>
              <a:t>bằng</a:t>
            </a:r>
            <a:r>
              <a:rPr lang="en-US" i="1" dirty="0">
                <a:uFillTx/>
              </a:rPr>
              <a:t> </a:t>
            </a:r>
            <a:r>
              <a:rPr lang="en-US" b="1" i="1" dirty="0" err="1">
                <a:uFillTx/>
              </a:rPr>
              <a:t>tay</a:t>
            </a:r>
            <a:r>
              <a:rPr lang="en-US" b="1" i="1" dirty="0">
                <a:uFillTx/>
              </a:rPr>
              <a:t> </a:t>
            </a:r>
            <a:r>
              <a:rPr lang="en-US" b="1" i="1" dirty="0" err="1">
                <a:uFillTx/>
              </a:rPr>
              <a:t>khi</a:t>
            </a:r>
            <a:r>
              <a:rPr lang="en-US" b="1" i="1" dirty="0">
                <a:uFillTx/>
              </a:rPr>
              <a:t> </a:t>
            </a:r>
            <a:r>
              <a:rPr lang="en-US" b="1" i="1" dirty="0" err="1">
                <a:uFillTx/>
              </a:rPr>
              <a:t>đặt</a:t>
            </a:r>
            <a:r>
              <a:rPr lang="en-US" b="1" i="1" dirty="0">
                <a:uFillTx/>
              </a:rPr>
              <a:t> </a:t>
            </a:r>
            <a:r>
              <a:rPr lang="en-US" b="1" i="1" dirty="0" err="1">
                <a:uFillTx/>
              </a:rPr>
              <a:t>để</a:t>
            </a:r>
            <a:r>
              <a:rPr lang="en-US" b="1" i="1" dirty="0">
                <a:uFillTx/>
              </a:rPr>
              <a:t> </a:t>
            </a:r>
            <a:r>
              <a:rPr lang="en-US" b="1" i="1" dirty="0" err="1">
                <a:uFillTx/>
              </a:rPr>
              <a:t>không</a:t>
            </a:r>
            <a:r>
              <a:rPr lang="en-US" b="1" i="1" dirty="0">
                <a:uFillTx/>
              </a:rPr>
              <a:t> </a:t>
            </a:r>
            <a:r>
              <a:rPr lang="en-US" b="1" i="1" dirty="0" err="1">
                <a:uFillTx/>
              </a:rPr>
              <a:t>tổn</a:t>
            </a:r>
            <a:r>
              <a:rPr lang="en-US" b="1" i="1" dirty="0">
                <a:uFillTx/>
              </a:rPr>
              <a:t> </a:t>
            </a:r>
            <a:r>
              <a:rPr lang="en-US" b="1" i="1" dirty="0" err="1">
                <a:uFillTx/>
              </a:rPr>
              <a:t>thương</a:t>
            </a:r>
            <a:r>
              <a:rPr lang="en-US" b="1" i="1" dirty="0">
                <a:uFillTx/>
              </a:rPr>
              <a:t> </a:t>
            </a:r>
            <a:r>
              <a:rPr lang="en-US" b="1" i="1" dirty="0" err="1">
                <a:uFillTx/>
              </a:rPr>
              <a:t>cột</a:t>
            </a:r>
            <a:r>
              <a:rPr lang="en-US" b="1" i="1" dirty="0">
                <a:uFillTx/>
              </a:rPr>
              <a:t> </a:t>
            </a:r>
            <a:r>
              <a:rPr lang="en-US" b="1" i="1" dirty="0" err="1">
                <a:uFillTx/>
              </a:rPr>
              <a:t>sống</a:t>
            </a:r>
            <a:r>
              <a:rPr lang="en-US" b="1" i="1" dirty="0">
                <a:uFillTx/>
              </a:rPr>
              <a:t> </a:t>
            </a:r>
            <a:r>
              <a:rPr lang="en-US" b="1" i="1" dirty="0" err="1">
                <a:uFillTx/>
              </a:rPr>
              <a:t>cổ</a:t>
            </a:r>
            <a:r>
              <a:rPr lang="en-US" i="1" dirty="0">
                <a:uFillTx/>
              </a:rPr>
              <a:t>; </a:t>
            </a:r>
            <a:r>
              <a:rPr lang="en-US" i="1" dirty="0" err="1">
                <a:uFillTx/>
              </a:rPr>
              <a:t>nhưng</a:t>
            </a:r>
            <a:r>
              <a:rPr lang="en-US" i="1" dirty="0">
                <a:uFillTx/>
              </a:rPr>
              <a:t> </a:t>
            </a:r>
            <a:r>
              <a:rPr lang="en-US" i="1" dirty="0" err="1">
                <a:uFillTx/>
              </a:rPr>
              <a:t>thường</a:t>
            </a:r>
            <a:r>
              <a:rPr lang="en-US" i="1" dirty="0">
                <a:uFillTx/>
              </a:rPr>
              <a:t> </a:t>
            </a:r>
            <a:r>
              <a:rPr lang="en-US" i="1" dirty="0" err="1">
                <a:uFillTx/>
              </a:rPr>
              <a:t>khó</a:t>
            </a:r>
            <a:r>
              <a:rPr lang="en-US" i="1" dirty="0">
                <a:uFillTx/>
              </a:rPr>
              <a:t> </a:t>
            </a:r>
            <a:r>
              <a:rPr lang="en-US" i="1" dirty="0" err="1">
                <a:uFillTx/>
              </a:rPr>
              <a:t>làm</a:t>
            </a:r>
            <a:r>
              <a:rPr lang="en-US" i="1" dirty="0">
                <a:uFillTx/>
              </a:rPr>
              <a:t> </a:t>
            </a:r>
            <a:r>
              <a:rPr lang="en-US" i="1" dirty="0" err="1">
                <a:uFillTx/>
              </a:rPr>
              <a:t>khi</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còn</a:t>
            </a:r>
            <a:r>
              <a:rPr lang="en-US" i="1" dirty="0">
                <a:uFillTx/>
              </a:rPr>
              <a:t> </a:t>
            </a:r>
            <a:r>
              <a:rPr lang="en-US" i="1" dirty="0" err="1">
                <a:uFillTx/>
              </a:rPr>
              <a:t>tỉnh</a:t>
            </a:r>
            <a:r>
              <a:rPr lang="en-US" i="1" dirty="0">
                <a:uFillTx/>
              </a:rPr>
              <a:t>. </a:t>
            </a:r>
            <a:r>
              <a:rPr lang="en-US" i="1" dirty="0" err="1">
                <a:uFillTx/>
              </a:rPr>
              <a:t>Lúc</a:t>
            </a:r>
            <a:r>
              <a:rPr lang="en-US" i="1" dirty="0">
                <a:uFillTx/>
              </a:rPr>
              <a:t> </a:t>
            </a:r>
            <a:r>
              <a:rPr lang="en-US" i="1" dirty="0" err="1">
                <a:uFillTx/>
              </a:rPr>
              <a:t>này</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cho</a:t>
            </a:r>
            <a:r>
              <a:rPr lang="en-US" i="1" dirty="0">
                <a:uFillTx/>
              </a:rPr>
              <a:t> </a:t>
            </a:r>
            <a:r>
              <a:rPr lang="en-US" i="1" dirty="0" err="1">
                <a:uFillTx/>
              </a:rPr>
              <a:t>thuốc</a:t>
            </a:r>
            <a:r>
              <a:rPr lang="en-US" i="1" dirty="0">
                <a:uFillTx/>
              </a:rPr>
              <a:t> </a:t>
            </a:r>
            <a:r>
              <a:rPr lang="en-US" i="1" dirty="0" err="1">
                <a:uFillTx/>
              </a:rPr>
              <a:t>liệt</a:t>
            </a:r>
            <a:r>
              <a:rPr lang="en-US" i="1" dirty="0">
                <a:uFillTx/>
              </a:rPr>
              <a:t> </a:t>
            </a:r>
            <a:r>
              <a:rPr lang="en-US" i="1" dirty="0" err="1">
                <a:uFillTx/>
              </a:rPr>
              <a:t>cơ</a:t>
            </a:r>
            <a:r>
              <a:rPr lang="en-US" i="1" dirty="0">
                <a:uFillTx/>
              </a:rPr>
              <a:t> </a:t>
            </a:r>
            <a:r>
              <a:rPr lang="en-US" i="1" dirty="0" err="1">
                <a:uFillTx/>
              </a:rPr>
              <a:t>nhưng</a:t>
            </a:r>
            <a:r>
              <a:rPr lang="en-US" i="1" dirty="0">
                <a:uFillTx/>
              </a:rPr>
              <a:t> </a:t>
            </a:r>
            <a:r>
              <a:rPr lang="en-US" i="1" dirty="0" err="1">
                <a:uFillTx/>
              </a:rPr>
              <a:t>phải</a:t>
            </a:r>
            <a:r>
              <a:rPr lang="en-US" i="1" dirty="0">
                <a:uFillTx/>
              </a:rPr>
              <a:t> </a:t>
            </a:r>
            <a:r>
              <a:rPr lang="en-US" i="1" dirty="0" err="1">
                <a:uFillTx/>
              </a:rPr>
              <a:t>rất</a:t>
            </a:r>
            <a:r>
              <a:rPr lang="en-US" i="1" dirty="0">
                <a:uFillTx/>
              </a:rPr>
              <a:t> </a:t>
            </a:r>
            <a:r>
              <a:rPr lang="en-US" i="1" dirty="0" err="1">
                <a:uFillTx/>
              </a:rPr>
              <a:t>cẩn</a:t>
            </a:r>
            <a:r>
              <a:rPr lang="en-US" i="1" dirty="0">
                <a:uFillTx/>
              </a:rPr>
              <a:t> </a:t>
            </a:r>
            <a:r>
              <a:rPr lang="en-US" i="1" dirty="0" err="1">
                <a:uFillTx/>
              </a:rPr>
              <a:t>thận</a:t>
            </a:r>
            <a:r>
              <a:rPr lang="en-US" i="1" dirty="0">
                <a:uFillTx/>
              </a:rPr>
              <a:t>.</a:t>
            </a:r>
            <a:endParaRPr lang="en-US" dirty="0">
              <a:uFillTx/>
            </a:endParaRPr>
          </a:p>
        </p:txBody>
      </p:sp>
      <p:sp>
        <p:nvSpPr>
          <p:cNvPr id="48132" name="Slide Number Placeholder 3"/>
          <p:cNvSpPr>
            <a:spLocks noGrp="1"/>
          </p:cNvSpPr>
          <p:nvPr>
            <p:ph type="sldNum" sz="quarter" idx="5"/>
          </p:nvPr>
        </p:nvSpPr>
        <p:spPr>
          <a:noFill/>
        </p:spPr>
        <p:txBody>
          <a:bodyPr/>
          <a:lstStyle/>
          <a:p>
            <a:fld id="{C8E79CD5-DA18-41CE-A488-66ACA5FB07F5}" type="slidenum">
              <a:rPr lang="en-US" smtClean="0">
                <a:uFillTx/>
              </a:rPr>
              <a:pPr/>
              <a:t>9</a:t>
            </a:fld>
            <a:endParaRPr lang="en-US">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2365375"/>
            <a:ext cx="4038600" cy="1238250"/>
          </a:xfrm>
        </p:spPr>
        <p:txBody>
          <a:bodyPr/>
          <a:lstStyle>
            <a:lvl1pPr algn="ctr">
              <a:defRPr>
                <a:uFillTx/>
              </a:defRPr>
            </a:lvl1pPr>
          </a:lstStyle>
          <a:p>
            <a:r>
              <a:rPr lang="en-US">
                <a:uFillTx/>
              </a:rPr>
              <a:t>Click to edit Master title style</a:t>
            </a:r>
          </a:p>
        </p:txBody>
      </p:sp>
      <p:sp>
        <p:nvSpPr>
          <p:cNvPr id="3075" name="Rectangle 3"/>
          <p:cNvSpPr>
            <a:spLocks noGrp="1" noChangeArrowheads="1"/>
          </p:cNvSpPr>
          <p:nvPr>
            <p:ph type="subTitle" idx="1"/>
          </p:nvPr>
        </p:nvSpPr>
        <p:spPr>
          <a:xfrm>
            <a:off x="304800" y="3813175"/>
            <a:ext cx="4038600" cy="530225"/>
          </a:xfrm>
        </p:spPr>
        <p:txBody>
          <a:bodyPr/>
          <a:lstStyle>
            <a:lvl1pPr marL="0" indent="0" algn="ctr">
              <a:buFontTx/>
              <a:buNone/>
              <a:defRPr sz="2800">
                <a:solidFill>
                  <a:srgbClr val="000000"/>
                </a:solidFill>
                <a:uFillTx/>
              </a:defRPr>
            </a:lvl1pPr>
          </a:lstStyle>
          <a:p>
            <a:r>
              <a:rPr lang="en-US">
                <a:uFillTx/>
              </a:rPr>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76975" y="333375"/>
            <a:ext cx="2076450" cy="5610225"/>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47625" y="333375"/>
            <a:ext cx="6076950" cy="5610225"/>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nvSpPr>
        <p:spPr>
          <a:xfrm>
            <a:off x="47625" y="333375"/>
            <a:ext cx="8305800" cy="5610225"/>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uFillTx/>
              </a:defRPr>
            </a:lvl1pPr>
          </a:lstStyle>
          <a:p>
            <a:r>
              <a:rPr lang="en-US">
                <a:uFillTx/>
              </a:rPr>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uFillTx/>
              </a:defRPr>
            </a:lvl1pPr>
            <a:lvl2pPr marL="457200" indent="0">
              <a:buNone/>
              <a:defRPr sz="1800">
                <a:uFillTx/>
              </a:defRPr>
            </a:lvl2pPr>
            <a:lvl3pPr marL="914400" indent="0">
              <a:buNone/>
              <a:defRPr sz="1600">
                <a:uFillTx/>
              </a:defRPr>
            </a:lvl3pPr>
            <a:lvl4pPr marL="1371600" indent="0">
              <a:buNone/>
              <a:defRPr sz="1400">
                <a:uFillTx/>
              </a:defRPr>
            </a:lvl4pPr>
            <a:lvl5pPr marL="1828800" indent="0">
              <a:buNone/>
              <a:defRPr sz="1400">
                <a:uFillTx/>
              </a:defRPr>
            </a:lvl5pPr>
            <a:lvl6pPr marL="2286000" indent="0">
              <a:buNone/>
              <a:defRPr sz="1400">
                <a:uFillTx/>
              </a:defRPr>
            </a:lvl6pPr>
            <a:lvl7pPr marL="2743200" indent="0">
              <a:buNone/>
              <a:defRPr sz="1400">
                <a:uFillTx/>
              </a:defRPr>
            </a:lvl7pPr>
            <a:lvl8pPr marL="3200400" indent="0">
              <a:buNone/>
              <a:defRPr sz="1400">
                <a:uFillTx/>
              </a:defRPr>
            </a:lvl8pPr>
            <a:lvl9pPr marL="3657600" indent="0">
              <a:buNone/>
              <a:defRPr sz="1400">
                <a:uFillTx/>
              </a:defRPr>
            </a:lvl9pPr>
          </a:lstStyle>
          <a:p>
            <a:pPr lvl="0"/>
            <a:r>
              <a:rPr lang="en-US">
                <a:uFillTx/>
              </a:rPr>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9906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47244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uFillTx/>
              </a:defRPr>
            </a:lvl1pPr>
          </a:lstStyle>
          <a:p>
            <a:r>
              <a:rPr lang="en-US">
                <a:uFillTx/>
              </a:rPr>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uFillTx/>
              </a:defRPr>
            </a:lvl1pPr>
          </a:lstStyle>
          <a:p>
            <a:r>
              <a:rPr lang="en-US">
                <a:uFillTx/>
              </a:rPr>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uFillTx/>
              </a:defRPr>
            </a:lvl1pPr>
          </a:lstStyle>
          <a:p>
            <a:r>
              <a:rPr lang="en-US">
                <a:uFillTx/>
              </a:rPr>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pPr lvl="0"/>
            <a:r>
              <a:rPr lang="en-US" noProof="0">
                <a:uFillTx/>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625" y="333375"/>
            <a:ext cx="8305800" cy="504825"/>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a:uFillTx/>
              </a:rPr>
              <a:t>Click to edit Master title style</a:t>
            </a:r>
          </a:p>
        </p:txBody>
      </p:sp>
      <p:sp>
        <p:nvSpPr>
          <p:cNvPr id="1027" name="Rectangle 3"/>
          <p:cNvSpPr>
            <a:spLocks noGrp="1" noChangeArrowheads="1"/>
          </p:cNvSpPr>
          <p:nvPr>
            <p:ph type="body" idx="1"/>
          </p:nvPr>
        </p:nvSpPr>
        <p:spPr bwMode="auto">
          <a:xfrm>
            <a:off x="990600" y="1676400"/>
            <a:ext cx="7315200" cy="426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4400">
          <a:solidFill>
            <a:srgbClr val="000000"/>
          </a:solidFill>
          <a:uFillTx/>
          <a:latin typeface="+mj-lt"/>
          <a:ea typeface="+mj-ea"/>
          <a:cs typeface="+mj-cs"/>
        </a:defRPr>
      </a:lvl1pPr>
      <a:lvl2pPr algn="l" rtl="0" eaLnBrk="0" fontAlgn="base" hangingPunct="0">
        <a:spcBef>
          <a:spcPct val="0"/>
        </a:spcBef>
        <a:spcAft>
          <a:spcPct val="0"/>
        </a:spcAft>
        <a:defRPr sz="4400">
          <a:solidFill>
            <a:srgbClr val="000000"/>
          </a:solidFill>
          <a:uFillTx/>
          <a:latin typeface="Arial" charset="0"/>
        </a:defRPr>
      </a:lvl2pPr>
      <a:lvl3pPr algn="l" rtl="0" eaLnBrk="0" fontAlgn="base" hangingPunct="0">
        <a:spcBef>
          <a:spcPct val="0"/>
        </a:spcBef>
        <a:spcAft>
          <a:spcPct val="0"/>
        </a:spcAft>
        <a:defRPr sz="4400">
          <a:solidFill>
            <a:srgbClr val="000000"/>
          </a:solidFill>
          <a:uFillTx/>
          <a:latin typeface="Arial" charset="0"/>
        </a:defRPr>
      </a:lvl3pPr>
      <a:lvl4pPr algn="l" rtl="0" eaLnBrk="0" fontAlgn="base" hangingPunct="0">
        <a:spcBef>
          <a:spcPct val="0"/>
        </a:spcBef>
        <a:spcAft>
          <a:spcPct val="0"/>
        </a:spcAft>
        <a:defRPr sz="4400">
          <a:solidFill>
            <a:srgbClr val="000000"/>
          </a:solidFill>
          <a:uFillTx/>
          <a:latin typeface="Arial" charset="0"/>
        </a:defRPr>
      </a:lvl4pPr>
      <a:lvl5pPr algn="l" rtl="0" eaLnBrk="0" fontAlgn="base" hangingPunct="0">
        <a:spcBef>
          <a:spcPct val="0"/>
        </a:spcBef>
        <a:spcAft>
          <a:spcPct val="0"/>
        </a:spcAft>
        <a:defRPr sz="4400">
          <a:solidFill>
            <a:srgbClr val="000000"/>
          </a:solidFill>
          <a:uFillTx/>
          <a:latin typeface="Arial" charset="0"/>
        </a:defRPr>
      </a:lvl5pPr>
      <a:lvl6pPr marL="457200" algn="l" rtl="0" eaLnBrk="1" fontAlgn="base" hangingPunct="1">
        <a:spcBef>
          <a:spcPct val="0"/>
        </a:spcBef>
        <a:spcAft>
          <a:spcPct val="0"/>
        </a:spcAft>
        <a:defRPr sz="4400">
          <a:solidFill>
            <a:srgbClr val="000000"/>
          </a:solidFill>
          <a:uFillTx/>
          <a:latin typeface="Microsoft Sans Serif" pitchFamily="34" charset="0"/>
        </a:defRPr>
      </a:lvl6pPr>
      <a:lvl7pPr marL="914400" algn="l" rtl="0" eaLnBrk="1" fontAlgn="base" hangingPunct="1">
        <a:spcBef>
          <a:spcPct val="0"/>
        </a:spcBef>
        <a:spcAft>
          <a:spcPct val="0"/>
        </a:spcAft>
        <a:defRPr sz="4400">
          <a:solidFill>
            <a:srgbClr val="000000"/>
          </a:solidFill>
          <a:uFillTx/>
          <a:latin typeface="Microsoft Sans Serif" pitchFamily="34" charset="0"/>
        </a:defRPr>
      </a:lvl7pPr>
      <a:lvl8pPr marL="1371600" algn="l" rtl="0" eaLnBrk="1" fontAlgn="base" hangingPunct="1">
        <a:spcBef>
          <a:spcPct val="0"/>
        </a:spcBef>
        <a:spcAft>
          <a:spcPct val="0"/>
        </a:spcAft>
        <a:defRPr sz="4400">
          <a:solidFill>
            <a:srgbClr val="000000"/>
          </a:solidFill>
          <a:uFillTx/>
          <a:latin typeface="Microsoft Sans Serif" pitchFamily="34" charset="0"/>
        </a:defRPr>
      </a:lvl8pPr>
      <a:lvl9pPr marL="1828800" algn="l" rtl="0" eaLnBrk="1" fontAlgn="base" hangingPunct="1">
        <a:spcBef>
          <a:spcPct val="0"/>
        </a:spcBef>
        <a:spcAft>
          <a:spcPct val="0"/>
        </a:spcAft>
        <a:defRPr sz="4400">
          <a:solidFill>
            <a:srgbClr val="000000"/>
          </a:solidFill>
          <a:uFillTx/>
          <a:latin typeface="Microsoft Sans Serif" pitchFamily="34" charset="0"/>
        </a:defRPr>
      </a:lvl9pPr>
    </p:titleStyle>
    <p:bodyStyle>
      <a:lvl1pPr marL="342900" indent="-342900" algn="l" rtl="0" eaLnBrk="0" fontAlgn="base" hangingPunct="0">
        <a:spcBef>
          <a:spcPct val="20000"/>
        </a:spcBef>
        <a:spcAft>
          <a:spcPct val="0"/>
        </a:spcAft>
        <a:buChar char="•"/>
        <a:defRPr sz="3200">
          <a:solidFill>
            <a:schemeClr val="bg1"/>
          </a:solidFill>
          <a:uFillTx/>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uFillTx/>
          <a:latin typeface="+mn-lt"/>
        </a:defRPr>
      </a:lvl2pPr>
      <a:lvl3pPr marL="1143000" indent="-228600" algn="l" rtl="0" eaLnBrk="0" fontAlgn="base" hangingPunct="0">
        <a:spcBef>
          <a:spcPct val="20000"/>
        </a:spcBef>
        <a:spcAft>
          <a:spcPct val="0"/>
        </a:spcAft>
        <a:buChar char="•"/>
        <a:defRPr sz="2400">
          <a:solidFill>
            <a:schemeClr val="bg1"/>
          </a:solidFill>
          <a:uFillTx/>
          <a:latin typeface="+mn-lt"/>
        </a:defRPr>
      </a:lvl3pPr>
      <a:lvl4pPr marL="1600200" indent="-228600" algn="l" rtl="0" eaLnBrk="0" fontAlgn="base" hangingPunct="0">
        <a:spcBef>
          <a:spcPct val="20000"/>
        </a:spcBef>
        <a:spcAft>
          <a:spcPct val="0"/>
        </a:spcAft>
        <a:buChar char="–"/>
        <a:defRPr sz="2000">
          <a:solidFill>
            <a:schemeClr val="bg1"/>
          </a:solidFill>
          <a:uFillTx/>
          <a:latin typeface="+mn-lt"/>
        </a:defRPr>
      </a:lvl4pPr>
      <a:lvl5pPr marL="2057400" indent="-228600" algn="l" rtl="0" eaLnBrk="0" fontAlgn="base" hangingPunct="0">
        <a:spcBef>
          <a:spcPct val="20000"/>
        </a:spcBef>
        <a:spcAft>
          <a:spcPct val="0"/>
        </a:spcAft>
        <a:buChar char="»"/>
        <a:defRPr sz="2000">
          <a:solidFill>
            <a:schemeClr val="bg1"/>
          </a:solidFill>
          <a:uFillTx/>
          <a:latin typeface="+mn-lt"/>
        </a:defRPr>
      </a:lvl5pPr>
      <a:lvl6pPr marL="2514600" indent="-228600" algn="l" rtl="0" eaLnBrk="1" fontAlgn="base" hangingPunct="1">
        <a:spcBef>
          <a:spcPct val="20000"/>
        </a:spcBef>
        <a:spcAft>
          <a:spcPct val="0"/>
        </a:spcAft>
        <a:buChar char="»"/>
        <a:defRPr sz="2000">
          <a:solidFill>
            <a:schemeClr val="bg1"/>
          </a:solidFill>
          <a:uFillTx/>
          <a:latin typeface="+mn-lt"/>
        </a:defRPr>
      </a:lvl6pPr>
      <a:lvl7pPr marL="2971800" indent="-228600" algn="l" rtl="0" eaLnBrk="1" fontAlgn="base" hangingPunct="1">
        <a:spcBef>
          <a:spcPct val="20000"/>
        </a:spcBef>
        <a:spcAft>
          <a:spcPct val="0"/>
        </a:spcAft>
        <a:buChar char="»"/>
        <a:defRPr sz="2000">
          <a:solidFill>
            <a:schemeClr val="bg1"/>
          </a:solidFill>
          <a:uFillTx/>
          <a:latin typeface="+mn-lt"/>
        </a:defRPr>
      </a:lvl7pPr>
      <a:lvl8pPr marL="3429000" indent="-228600" algn="l" rtl="0" eaLnBrk="1" fontAlgn="base" hangingPunct="1">
        <a:spcBef>
          <a:spcPct val="20000"/>
        </a:spcBef>
        <a:spcAft>
          <a:spcPct val="0"/>
        </a:spcAft>
        <a:buChar char="»"/>
        <a:defRPr sz="2000">
          <a:solidFill>
            <a:schemeClr val="bg1"/>
          </a:solidFill>
          <a:uFillTx/>
          <a:latin typeface="+mn-lt"/>
        </a:defRPr>
      </a:lvl8pPr>
      <a:lvl9pPr marL="3886200" indent="-228600" algn="l" rtl="0" eaLnBrk="1" fontAlgn="base" hangingPunct="1">
        <a:spcBef>
          <a:spcPct val="20000"/>
        </a:spcBef>
        <a:spcAft>
          <a:spcPct val="0"/>
        </a:spcAft>
        <a:buChar char="»"/>
        <a:defRPr sz="2000">
          <a:solidFill>
            <a:schemeClr val="bg1"/>
          </a:solidFill>
          <a:uFillTx/>
          <a:latin typeface="+mn-lt"/>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4"/>
          <p:cNvSpPr>
            <a:spLocks noGrp="1" noChangeArrowheads="1"/>
          </p:cNvSpPr>
          <p:nvPr>
            <p:ph type="subTitle" idx="1"/>
          </p:nvPr>
        </p:nvSpPr>
        <p:spPr>
          <a:xfrm>
            <a:off x="2743200" y="3276600"/>
            <a:ext cx="6934200" cy="530225"/>
          </a:xfrm>
        </p:spPr>
        <p:txBody>
          <a:bodyPr/>
          <a:lstStyle/>
          <a:p>
            <a:pPr eaLnBrk="1" hangingPunct="1"/>
            <a:r>
              <a:rPr lang="en-US" sz="2000" dirty="0">
                <a:solidFill>
                  <a:schemeClr val="bg1"/>
                </a:solidFill>
                <a:uFillTx/>
              </a:rPr>
              <a:t>BS VĂN MINH TRÍ</a:t>
            </a:r>
          </a:p>
          <a:p>
            <a:pPr eaLnBrk="1" hangingPunct="1"/>
            <a:r>
              <a:rPr lang="en-US" sz="2000" dirty="0">
                <a:solidFill>
                  <a:schemeClr val="bg1"/>
                </a:solidFill>
                <a:uFillTx/>
              </a:rPr>
              <a:t>BS NGUYỄN THỊ NGỌC THỦY</a:t>
            </a:r>
          </a:p>
          <a:p>
            <a:pPr eaLnBrk="1" hangingPunct="1"/>
            <a:r>
              <a:rPr lang="en-US" sz="2000" dirty="0">
                <a:solidFill>
                  <a:schemeClr val="bg1"/>
                </a:solidFill>
                <a:uFillTx/>
              </a:rPr>
              <a:t>BM PHẪU THUẬT LỒNG NGỰC – TIM MẠCH</a:t>
            </a:r>
            <a:endParaRPr lang="en-US" sz="2000" dirty="0">
              <a:uFillTx/>
            </a:endParaRPr>
          </a:p>
        </p:txBody>
      </p:sp>
      <p:sp>
        <p:nvSpPr>
          <p:cNvPr id="2051" name="Rectangle 5"/>
          <p:cNvSpPr>
            <a:spLocks noGrp="1" noChangeArrowheads="1"/>
          </p:cNvSpPr>
          <p:nvPr>
            <p:ph type="ctrTitle"/>
          </p:nvPr>
        </p:nvSpPr>
        <p:spPr>
          <a:xfrm>
            <a:off x="1524000" y="838200"/>
            <a:ext cx="6705600" cy="1238250"/>
          </a:xfrm>
        </p:spPr>
        <p:txBody>
          <a:bodyPr/>
          <a:lstStyle/>
          <a:p>
            <a:pPr eaLnBrk="1" hangingPunct="1"/>
            <a:r>
              <a:rPr lang="en-US" dirty="0">
                <a:solidFill>
                  <a:schemeClr val="bg1"/>
                </a:solidFill>
                <a:uFillTx/>
              </a:rPr>
              <a:t>CHẤN THƯƠNG – VẾT THƯƠNG NGỰC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7625" y="533400"/>
            <a:ext cx="9096375" cy="457200"/>
          </a:xfrm>
        </p:spPr>
        <p:txBody>
          <a:bodyPr/>
          <a:lstStyle/>
          <a:p>
            <a:pPr eaLnBrk="1" hangingPunct="1"/>
            <a:r>
              <a:rPr lang="en-US" sz="2800" dirty="0" err="1">
                <a:solidFill>
                  <a:schemeClr val="bg1"/>
                </a:solidFill>
                <a:uFillTx/>
              </a:rPr>
              <a:t>Mở</a:t>
            </a:r>
            <a:r>
              <a:rPr lang="en-US" sz="2800" dirty="0">
                <a:solidFill>
                  <a:schemeClr val="bg1"/>
                </a:solidFill>
                <a:uFillTx/>
              </a:rPr>
              <a:t> </a:t>
            </a:r>
            <a:r>
              <a:rPr lang="en-US" sz="2800" dirty="0" err="1">
                <a:solidFill>
                  <a:schemeClr val="bg1"/>
                </a:solidFill>
                <a:uFillTx/>
              </a:rPr>
              <a:t>khí</a:t>
            </a:r>
            <a:r>
              <a:rPr lang="en-US" sz="2800" dirty="0">
                <a:solidFill>
                  <a:schemeClr val="bg1"/>
                </a:solidFill>
                <a:uFillTx/>
              </a:rPr>
              <a:t> </a:t>
            </a:r>
            <a:r>
              <a:rPr lang="en-US" sz="2800" dirty="0" err="1">
                <a:solidFill>
                  <a:schemeClr val="bg1"/>
                </a:solidFill>
                <a:uFillTx/>
              </a:rPr>
              <a:t>quản</a:t>
            </a:r>
            <a:r>
              <a:rPr lang="en-US" sz="2800" dirty="0">
                <a:solidFill>
                  <a:schemeClr val="bg1"/>
                </a:solidFill>
                <a:uFillTx/>
              </a:rPr>
              <a:t> (</a:t>
            </a:r>
            <a:r>
              <a:rPr lang="en-US" sz="2800" dirty="0" err="1">
                <a:solidFill>
                  <a:schemeClr val="bg1"/>
                </a:solidFill>
                <a:uFillTx/>
              </a:rPr>
              <a:t>tracheostomy</a:t>
            </a:r>
            <a:r>
              <a:rPr lang="en-US" sz="2800" dirty="0">
                <a:solidFill>
                  <a:schemeClr val="bg1"/>
                </a:solidFill>
                <a:uFillTx/>
              </a:rPr>
              <a:t>)</a:t>
            </a:r>
          </a:p>
        </p:txBody>
      </p:sp>
      <p:pic>
        <p:nvPicPr>
          <p:cNvPr id="14339" name="Picture 3" descr="tải xuống (1).jpg"/>
          <p:cNvPicPr>
            <a:picLocks noChangeAspect="1"/>
          </p:cNvPicPr>
          <p:nvPr/>
        </p:nvPicPr>
        <p:blipFill>
          <a:blip r:embed="rId3"/>
          <a:srcRect/>
          <a:stretch>
            <a:fillRect/>
          </a:stretch>
        </p:blipFill>
        <p:spPr bwMode="auto">
          <a:xfrm>
            <a:off x="2660840" y="1635425"/>
            <a:ext cx="4064294" cy="3386910"/>
          </a:xfrm>
          <a:prstGeom prst="rect">
            <a:avLst/>
          </a:prstGeom>
          <a:noFill/>
          <a:ln w="9525">
            <a:noFill/>
            <a:miter lim="8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B</a:t>
            </a:r>
            <a:r>
              <a:rPr lang="en-US" sz="3200">
                <a:solidFill>
                  <a:schemeClr val="bg1"/>
                </a:solidFill>
                <a:uFillTx/>
              </a:rPr>
              <a:t>reathing and ventilation</a:t>
            </a:r>
          </a:p>
        </p:txBody>
      </p:sp>
      <p:sp>
        <p:nvSpPr>
          <p:cNvPr id="15363" name="Content Placeholder 2"/>
          <p:cNvSpPr>
            <a:spLocks noGrp="1"/>
          </p:cNvSpPr>
          <p:nvPr>
            <p:ph idx="1"/>
          </p:nvPr>
        </p:nvSpPr>
        <p:spPr>
          <a:xfrm>
            <a:off x="381000" y="1447800"/>
            <a:ext cx="8763000" cy="5105400"/>
          </a:xfrm>
        </p:spPr>
        <p:txBody>
          <a:bodyPr/>
          <a:lstStyle/>
          <a:p>
            <a:pPr eaLnBrk="1" hangingPunct="1"/>
            <a:r>
              <a:rPr lang="en-US" dirty="0" err="1">
                <a:uFillTx/>
              </a:rPr>
              <a:t>Thở</a:t>
            </a:r>
            <a:r>
              <a:rPr lang="en-US" dirty="0">
                <a:uFillTx/>
              </a:rPr>
              <a:t> oxy, </a:t>
            </a:r>
            <a:r>
              <a:rPr lang="en-US" dirty="0" err="1">
                <a:uFillTx/>
              </a:rPr>
              <a:t>theo</a:t>
            </a:r>
            <a:r>
              <a:rPr lang="en-US" dirty="0">
                <a:uFillTx/>
              </a:rPr>
              <a:t> </a:t>
            </a:r>
            <a:r>
              <a:rPr lang="en-US" dirty="0" err="1">
                <a:uFillTx/>
              </a:rPr>
              <a:t>dõi</a:t>
            </a:r>
            <a:r>
              <a:rPr lang="en-US" dirty="0">
                <a:uFillTx/>
              </a:rPr>
              <a:t> </a:t>
            </a:r>
            <a:r>
              <a:rPr lang="en-US" dirty="0" err="1">
                <a:uFillTx/>
              </a:rPr>
              <a:t>bão</a:t>
            </a:r>
            <a:r>
              <a:rPr lang="en-US" dirty="0">
                <a:uFillTx/>
              </a:rPr>
              <a:t> </a:t>
            </a:r>
            <a:r>
              <a:rPr lang="en-US" dirty="0" err="1">
                <a:uFillTx/>
              </a:rPr>
              <a:t>hoà</a:t>
            </a:r>
            <a:r>
              <a:rPr lang="en-US" dirty="0">
                <a:uFillTx/>
              </a:rPr>
              <a:t> oxy ở </a:t>
            </a:r>
            <a:r>
              <a:rPr lang="en-US" dirty="0" err="1">
                <a:uFillTx/>
              </a:rPr>
              <a:t>ngón</a:t>
            </a:r>
            <a:r>
              <a:rPr lang="en-US" dirty="0">
                <a:uFillTx/>
              </a:rPr>
              <a:t> </a:t>
            </a:r>
            <a:r>
              <a:rPr lang="en-US" dirty="0" err="1">
                <a:uFillTx/>
              </a:rPr>
              <a:t>tay</a:t>
            </a:r>
            <a:endParaRPr lang="en-US" dirty="0">
              <a:uFillTx/>
            </a:endParaRPr>
          </a:p>
          <a:p>
            <a:pPr eaLnBrk="1" hangingPunct="1"/>
            <a:r>
              <a:rPr lang="en-US" b="1" i="1" dirty="0" err="1">
                <a:solidFill>
                  <a:srgbClr val="FFFF00"/>
                </a:solidFill>
                <a:uFillTx/>
              </a:rPr>
              <a:t>Tổn</a:t>
            </a:r>
            <a:r>
              <a:rPr lang="en-US" b="1" i="1" dirty="0">
                <a:solidFill>
                  <a:srgbClr val="FFFF00"/>
                </a:solidFill>
                <a:uFillTx/>
              </a:rPr>
              <a:t> </a:t>
            </a:r>
            <a:r>
              <a:rPr lang="en-US" b="1" i="1" dirty="0" err="1">
                <a:solidFill>
                  <a:srgbClr val="FFFF00"/>
                </a:solidFill>
                <a:uFillTx/>
              </a:rPr>
              <a:t>thương</a:t>
            </a:r>
            <a:r>
              <a:rPr lang="en-US" b="1" i="1" dirty="0">
                <a:solidFill>
                  <a:srgbClr val="FFFF00"/>
                </a:solidFill>
                <a:uFillTx/>
              </a:rPr>
              <a:t> "</a:t>
            </a:r>
            <a:r>
              <a:rPr lang="en-US" b="1" i="1" dirty="0" err="1">
                <a:solidFill>
                  <a:srgbClr val="FFFF00"/>
                </a:solidFill>
                <a:uFillTx/>
              </a:rPr>
              <a:t>chết</a:t>
            </a:r>
            <a:r>
              <a:rPr lang="en-US" b="1" i="1" dirty="0">
                <a:solidFill>
                  <a:srgbClr val="FFFF00"/>
                </a:solidFill>
                <a:uFillTx/>
              </a:rPr>
              <a:t> </a:t>
            </a:r>
            <a:r>
              <a:rPr lang="en-US" b="1" i="1" dirty="0" err="1">
                <a:solidFill>
                  <a:srgbClr val="FFFF00"/>
                </a:solidFill>
                <a:uFillTx/>
              </a:rPr>
              <a:t>người</a:t>
            </a:r>
            <a:r>
              <a:rPr lang="en-US" b="1" i="1" dirty="0">
                <a:solidFill>
                  <a:srgbClr val="FFFF00"/>
                </a:solidFill>
                <a:uFillTx/>
              </a:rPr>
              <a:t>" do </a:t>
            </a:r>
            <a:r>
              <a:rPr lang="en-US" b="1" i="1" dirty="0" err="1">
                <a:solidFill>
                  <a:srgbClr val="FFFF00"/>
                </a:solidFill>
                <a:uFillTx/>
              </a:rPr>
              <a:t>thông</a:t>
            </a:r>
            <a:r>
              <a:rPr lang="en-US" b="1" i="1" dirty="0">
                <a:solidFill>
                  <a:srgbClr val="FFFF00"/>
                </a:solidFill>
                <a:uFillTx/>
              </a:rPr>
              <a:t> </a:t>
            </a:r>
            <a:r>
              <a:rPr lang="en-US" b="1" i="1" dirty="0" err="1">
                <a:solidFill>
                  <a:srgbClr val="FFFF00"/>
                </a:solidFill>
                <a:uFillTx/>
              </a:rPr>
              <a:t>khí</a:t>
            </a:r>
            <a:endParaRPr lang="en-US" b="1" i="1" dirty="0">
              <a:solidFill>
                <a:srgbClr val="FFFF00"/>
              </a:solidFill>
              <a:uFillTx/>
            </a:endParaRPr>
          </a:p>
          <a:p>
            <a:pPr marL="971550" lvl="1" indent="-514350" eaLnBrk="1" hangingPunct="1">
              <a:buFontTx/>
              <a:buAutoNum type="arabicPeriod"/>
            </a:pPr>
            <a:r>
              <a:rPr lang="en-US" dirty="0">
                <a:uFillTx/>
              </a:rPr>
              <a:t>TKMP </a:t>
            </a:r>
            <a:r>
              <a:rPr lang="en-US" dirty="0" err="1">
                <a:uFillTx/>
              </a:rPr>
              <a:t>áp</a:t>
            </a:r>
            <a:r>
              <a:rPr lang="en-US" dirty="0">
                <a:uFillTx/>
              </a:rPr>
              <a:t> </a:t>
            </a:r>
            <a:r>
              <a:rPr lang="en-US" dirty="0" err="1">
                <a:uFillTx/>
              </a:rPr>
              <a:t>lực</a:t>
            </a:r>
            <a:r>
              <a:rPr lang="en-US" dirty="0">
                <a:uFillTx/>
              </a:rPr>
              <a:t> (tension pneumothorax)</a:t>
            </a:r>
          </a:p>
          <a:p>
            <a:pPr marL="971550" lvl="1" indent="-514350" eaLnBrk="1" hangingPunct="1">
              <a:buFontTx/>
              <a:buAutoNum type="arabicPeriod"/>
            </a:pPr>
            <a:r>
              <a:rPr lang="en-US" dirty="0" err="1">
                <a:uFillTx/>
              </a:rPr>
              <a:t>Vết</a:t>
            </a:r>
            <a:r>
              <a:rPr lang="en-US" dirty="0">
                <a:uFillTx/>
              </a:rPr>
              <a:t> </a:t>
            </a:r>
            <a:r>
              <a:rPr lang="en-US" dirty="0" err="1">
                <a:uFillTx/>
              </a:rPr>
              <a:t>thương</a:t>
            </a:r>
            <a:r>
              <a:rPr lang="en-US" dirty="0">
                <a:uFillTx/>
              </a:rPr>
              <a:t> </a:t>
            </a:r>
            <a:r>
              <a:rPr lang="en-US" dirty="0" err="1">
                <a:uFillTx/>
              </a:rPr>
              <a:t>ngực</a:t>
            </a:r>
            <a:r>
              <a:rPr lang="en-US" dirty="0">
                <a:uFillTx/>
              </a:rPr>
              <a:t> </a:t>
            </a:r>
            <a:r>
              <a:rPr lang="en-US" dirty="0" err="1">
                <a:uFillTx/>
              </a:rPr>
              <a:t>hở</a:t>
            </a:r>
            <a:r>
              <a:rPr lang="en-US" dirty="0">
                <a:uFillTx/>
              </a:rPr>
              <a:t> (open pneumothorax/“sucking chest wound”)</a:t>
            </a:r>
          </a:p>
          <a:p>
            <a:pPr marL="971550" lvl="1" indent="-514350" eaLnBrk="1" hangingPunct="1">
              <a:buFontTx/>
              <a:buAutoNum type="arabicPeriod"/>
            </a:pPr>
            <a:r>
              <a:rPr lang="en-US" dirty="0" err="1">
                <a:uFillTx/>
              </a:rPr>
              <a:t>Mảng</a:t>
            </a:r>
            <a:r>
              <a:rPr lang="en-US" dirty="0">
                <a:uFillTx/>
              </a:rPr>
              <a:t> </a:t>
            </a:r>
            <a:r>
              <a:rPr lang="en-US" dirty="0" err="1">
                <a:uFillTx/>
              </a:rPr>
              <a:t>sườn</a:t>
            </a:r>
            <a:r>
              <a:rPr lang="en-US" dirty="0">
                <a:uFillTx/>
              </a:rPr>
              <a:t> di </a:t>
            </a:r>
            <a:r>
              <a:rPr lang="en-US" dirty="0" err="1">
                <a:uFillTx/>
              </a:rPr>
              <a:t>động</a:t>
            </a:r>
            <a:r>
              <a:rPr lang="en-US" dirty="0">
                <a:uFillTx/>
              </a:rPr>
              <a:t> </a:t>
            </a:r>
            <a:r>
              <a:rPr lang="en-US" dirty="0" err="1">
                <a:uFillTx/>
              </a:rPr>
              <a:t>kèm</a:t>
            </a:r>
            <a:r>
              <a:rPr lang="en-US" dirty="0">
                <a:uFillTx/>
              </a:rPr>
              <a:t> </a:t>
            </a:r>
            <a:r>
              <a:rPr lang="en-US" dirty="0" err="1">
                <a:uFillTx/>
              </a:rPr>
              <a:t>dập</a:t>
            </a:r>
            <a:r>
              <a:rPr lang="en-US" dirty="0">
                <a:uFillTx/>
              </a:rPr>
              <a:t> </a:t>
            </a:r>
            <a:r>
              <a:rPr lang="en-US" dirty="0" err="1">
                <a:uFillTx/>
              </a:rPr>
              <a:t>phổi</a:t>
            </a:r>
            <a:r>
              <a:rPr lang="en-US" dirty="0">
                <a:uFillTx/>
              </a:rPr>
              <a:t> (flail chest with underlying pulmonary contusion)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7625" y="533400"/>
            <a:ext cx="8305800" cy="504825"/>
          </a:xfrm>
        </p:spPr>
        <p:txBody>
          <a:bodyPr/>
          <a:lstStyle/>
          <a:p>
            <a:pPr eaLnBrk="1" hangingPunct="1"/>
            <a:r>
              <a:rPr lang="en-US" sz="2800" b="1">
                <a:solidFill>
                  <a:schemeClr val="bg1"/>
                </a:solidFill>
                <a:uFillTx/>
              </a:rPr>
              <a:t>Tension pneumothorax</a:t>
            </a:r>
            <a:endParaRPr lang="en-US" sz="2800">
              <a:solidFill>
                <a:schemeClr val="bg1"/>
              </a:solidFill>
              <a:uFillTx/>
            </a:endParaRPr>
          </a:p>
        </p:txBody>
      </p:sp>
      <p:sp>
        <p:nvSpPr>
          <p:cNvPr id="16387" name="Content Placeholder 2"/>
          <p:cNvSpPr>
            <a:spLocks noGrp="1"/>
          </p:cNvSpPr>
          <p:nvPr>
            <p:ph idx="1"/>
          </p:nvPr>
        </p:nvSpPr>
        <p:spPr>
          <a:xfrm>
            <a:off x="4800600" y="1447800"/>
            <a:ext cx="4343400" cy="5105400"/>
          </a:xfrm>
        </p:spPr>
        <p:txBody>
          <a:bodyPr/>
          <a:lstStyle/>
          <a:p>
            <a:pPr eaLnBrk="1" hangingPunct="1"/>
            <a:r>
              <a:rPr lang="en-US">
                <a:uFillTx/>
              </a:rPr>
              <a:t>Tkmp: </a:t>
            </a:r>
          </a:p>
          <a:p>
            <a:pPr lvl="1" eaLnBrk="1" hangingPunct="1"/>
            <a:r>
              <a:rPr lang="en-US">
                <a:uFillTx/>
              </a:rPr>
              <a:t>Lồng ngực phồng</a:t>
            </a:r>
          </a:p>
          <a:p>
            <a:pPr lvl="1" eaLnBrk="1" hangingPunct="1"/>
            <a:r>
              <a:rPr lang="en-US">
                <a:uFillTx/>
              </a:rPr>
              <a:t>TK dưới da</a:t>
            </a:r>
          </a:p>
          <a:p>
            <a:pPr lvl="1" eaLnBrk="1" hangingPunct="1"/>
            <a:r>
              <a:rPr lang="en-US">
                <a:uFillTx/>
              </a:rPr>
              <a:t>Phế âm giảm</a:t>
            </a:r>
          </a:p>
          <a:p>
            <a:pPr lvl="1" eaLnBrk="1" hangingPunct="1"/>
            <a:r>
              <a:rPr lang="en-US">
                <a:uFillTx/>
              </a:rPr>
              <a:t>Gõ vang</a:t>
            </a:r>
          </a:p>
          <a:p>
            <a:pPr eaLnBrk="1" hangingPunct="1"/>
            <a:r>
              <a:rPr lang="en-US">
                <a:uFillTx/>
              </a:rPr>
              <a:t>Suy hô hấp</a:t>
            </a:r>
          </a:p>
          <a:p>
            <a:pPr eaLnBrk="1" hangingPunct="1"/>
            <a:r>
              <a:rPr lang="en-US">
                <a:solidFill>
                  <a:srgbClr val="FFFF00"/>
                </a:solidFill>
                <a:uFillTx/>
              </a:rPr>
              <a:t>Tụt huyết áp</a:t>
            </a:r>
          </a:p>
          <a:p>
            <a:pPr eaLnBrk="1" hangingPunct="1">
              <a:buFontTx/>
              <a:buNone/>
            </a:pPr>
            <a:endParaRPr lang="en-US">
              <a:solidFill>
                <a:srgbClr val="FFFF00"/>
              </a:solidFill>
              <a:uFillTx/>
            </a:endParaRPr>
          </a:p>
        </p:txBody>
      </p:sp>
      <p:sp>
        <p:nvSpPr>
          <p:cNvPr id="16388" name="TextBox 4"/>
          <p:cNvSpPr txBox="1">
            <a:spLocks noChangeArrowheads="1"/>
          </p:cNvSpPr>
          <p:nvPr/>
        </p:nvSpPr>
        <p:spPr bwMode="auto">
          <a:xfrm>
            <a:off x="4624795" y="5507518"/>
            <a:ext cx="4096849" cy="523873"/>
          </a:xfrm>
          <a:prstGeom prst="rect">
            <a:avLst/>
          </a:prstGeom>
          <a:noFill/>
          <a:ln w="9525">
            <a:noFill/>
            <a:miter lim="800000"/>
          </a:ln>
        </p:spPr>
        <p:txBody>
          <a:bodyPr wrap="none">
            <a:spAutoFit/>
          </a:bodyPr>
          <a:lstStyle/>
          <a:p>
            <a:r>
              <a:rPr lang="en-US" sz="2800">
                <a:solidFill>
                  <a:srgbClr val="FF99CC"/>
                </a:solidFill>
                <a:uFillTx/>
                <a:sym typeface="Wingdings" pitchFamily="2" charset="2"/>
              </a:rPr>
              <a:t> Chọc kim 14G giải áp +/- DLMP tại cấp cứu</a:t>
            </a:r>
            <a:endParaRPr lang="en-US" sz="2800">
              <a:solidFill>
                <a:srgbClr val="FF99CC"/>
              </a:solidFill>
              <a:uFillTx/>
            </a:endParaRPr>
          </a:p>
        </p:txBody>
      </p:sp>
      <p:pic>
        <p:nvPicPr>
          <p:cNvPr id="2" name="Picture 1"/>
          <p:cNvPicPr/>
          <p:nvPr/>
        </p:nvPicPr>
        <p:blipFill>
          <a:blip r:embed="rId3"/>
          <a:stretch>
            <a:fillRect/>
          </a:stretch>
        </p:blipFill>
        <p:spPr>
          <a:xfrm>
            <a:off x="921033" y="1202131"/>
            <a:ext cx="2837933" cy="2691459"/>
          </a:xfrm>
          <a:prstGeom prst="rect">
            <a:avLst/>
          </a:prstGeom>
        </p:spPr>
      </p:pic>
      <p:pic>
        <p:nvPicPr>
          <p:cNvPr id="3" name="Picture 2"/>
          <p:cNvPicPr/>
          <p:nvPr/>
        </p:nvPicPr>
        <p:blipFill>
          <a:blip r:embed="rId4"/>
          <a:stretch>
            <a:fillRect/>
          </a:stretch>
        </p:blipFill>
        <p:spPr>
          <a:xfrm>
            <a:off x="939741" y="3926324"/>
            <a:ext cx="2834595" cy="28920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7625" y="533400"/>
            <a:ext cx="8305800" cy="504825"/>
          </a:xfrm>
        </p:spPr>
        <p:txBody>
          <a:bodyPr/>
          <a:lstStyle/>
          <a:p>
            <a:pPr eaLnBrk="1" hangingPunct="1"/>
            <a:r>
              <a:rPr lang="en-US" sz="2800" b="1">
                <a:solidFill>
                  <a:schemeClr val="bg1"/>
                </a:solidFill>
                <a:uFillTx/>
              </a:rPr>
              <a:t>Open pneumothorax</a:t>
            </a:r>
            <a:endParaRPr lang="en-US" sz="2800">
              <a:solidFill>
                <a:schemeClr val="bg1"/>
              </a:solidFill>
              <a:uFillTx/>
            </a:endParaRPr>
          </a:p>
        </p:txBody>
      </p:sp>
      <p:pic>
        <p:nvPicPr>
          <p:cNvPr id="2" name="Picture 1"/>
          <p:cNvPicPr/>
          <p:nvPr/>
        </p:nvPicPr>
        <p:blipFill>
          <a:blip r:embed="rId3"/>
          <a:stretch>
            <a:fillRect/>
          </a:stretch>
        </p:blipFill>
        <p:spPr>
          <a:xfrm>
            <a:off x="293537" y="2357739"/>
            <a:ext cx="3370397" cy="2253858"/>
          </a:xfrm>
          <a:prstGeom prst="rect">
            <a:avLst/>
          </a:prstGeom>
        </p:spPr>
      </p:pic>
      <p:pic>
        <p:nvPicPr>
          <p:cNvPr id="3" name="Picture 2"/>
          <p:cNvPicPr/>
          <p:nvPr/>
        </p:nvPicPr>
        <p:blipFill>
          <a:blip r:embed="rId4"/>
          <a:stretch>
            <a:fillRect/>
          </a:stretch>
        </p:blipFill>
        <p:spPr>
          <a:xfrm>
            <a:off x="3965873" y="1211634"/>
            <a:ext cx="4842208" cy="56067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7625" y="533400"/>
            <a:ext cx="8305800" cy="504825"/>
          </a:xfrm>
        </p:spPr>
        <p:txBody>
          <a:bodyPr/>
          <a:lstStyle/>
          <a:p>
            <a:pPr eaLnBrk="1" hangingPunct="1"/>
            <a:r>
              <a:rPr lang="en-US" sz="2800" b="1">
                <a:solidFill>
                  <a:schemeClr val="bg1"/>
                </a:solidFill>
                <a:uFillTx/>
              </a:rPr>
              <a:t>Flail chest (mảng sườn di động)</a:t>
            </a:r>
            <a:endParaRPr lang="en-US" sz="2800">
              <a:solidFill>
                <a:schemeClr val="bg1"/>
              </a:solidFill>
              <a:uFillTx/>
            </a:endParaRPr>
          </a:p>
        </p:txBody>
      </p:sp>
      <p:sp>
        <p:nvSpPr>
          <p:cNvPr id="18435" name="Content Placeholder 2"/>
          <p:cNvSpPr>
            <a:spLocks noGrp="1"/>
          </p:cNvSpPr>
          <p:nvPr>
            <p:ph idx="1"/>
          </p:nvPr>
        </p:nvSpPr>
        <p:spPr>
          <a:xfrm>
            <a:off x="609599" y="1219200"/>
            <a:ext cx="8101486" cy="5105400"/>
          </a:xfrm>
        </p:spPr>
        <p:txBody>
          <a:bodyPr/>
          <a:lstStyle/>
          <a:p>
            <a:pPr eaLnBrk="1" hangingPunct="1"/>
            <a:r>
              <a:rPr lang="en-US">
                <a:uFillTx/>
              </a:rPr>
              <a:t>Flail chest:</a:t>
            </a:r>
          </a:p>
          <a:p>
            <a:pPr lvl="1" eaLnBrk="1" hangingPunct="1"/>
            <a:r>
              <a:rPr lang="en-US">
                <a:uFillTx/>
              </a:rPr>
              <a:t>Gãy ≥ 2 vị trí mỗi xương</a:t>
            </a:r>
          </a:p>
          <a:p>
            <a:pPr lvl="1" eaLnBrk="1" hangingPunct="1"/>
            <a:r>
              <a:rPr lang="en-US">
                <a:uFillTx/>
              </a:rPr>
              <a:t>Gãy ≥ 3 x.sườn liên tiếp</a:t>
            </a:r>
          </a:p>
          <a:p>
            <a:pPr lvl="1" eaLnBrk="1" hangingPunct="1"/>
            <a:r>
              <a:rPr lang="en-US">
                <a:solidFill>
                  <a:srgbClr val="FFFF00"/>
                </a:solidFill>
                <a:uFillTx/>
              </a:rPr>
              <a:t>Paradoxical movement (hô hấp đảo nghịch)</a:t>
            </a:r>
          </a:p>
          <a:p>
            <a:pPr eaLnBrk="1" hangingPunct="1"/>
            <a:r>
              <a:rPr lang="en-US">
                <a:uFillTx/>
              </a:rPr>
              <a:t>Dập phổi đi kèm </a:t>
            </a:r>
            <a:r>
              <a:rPr lang="en-US">
                <a:uFillTx/>
                <a:sym typeface="Wingdings" pitchFamily="2" charset="2"/>
              </a:rPr>
              <a:t>--&gt; suy hô hấp</a:t>
            </a:r>
          </a:p>
          <a:p>
            <a:pPr eaLnBrk="1" hangingPunct="1"/>
            <a:endParaRPr lang="en-US">
              <a:uFillTx/>
              <a:sym typeface="Wingdings" pitchFamily="2" charset="2"/>
            </a:endParaRPr>
          </a:p>
          <a:p>
            <a:pPr eaLnBrk="1" hangingPunct="1">
              <a:buFont typeface="Wingdings" pitchFamily="2" charset="2"/>
              <a:buChar char="à"/>
            </a:pPr>
            <a:r>
              <a:rPr lang="en-US" sz="2800">
                <a:solidFill>
                  <a:srgbClr val="FF99CC"/>
                </a:solidFill>
                <a:uFillTx/>
                <a:sym typeface="Wingdings" pitchFamily="2" charset="2"/>
              </a:rPr>
              <a:t>Khám thường xuyên</a:t>
            </a:r>
          </a:p>
          <a:p>
            <a:pPr eaLnBrk="1" hangingPunct="1">
              <a:buFont typeface="Wingdings" pitchFamily="2" charset="2"/>
              <a:buChar char="à"/>
            </a:pPr>
            <a:r>
              <a:rPr lang="en-US" sz="2800">
                <a:solidFill>
                  <a:srgbClr val="FF99CC"/>
                </a:solidFill>
                <a:uFillTx/>
                <a:sym typeface="Wingdings" pitchFamily="2" charset="2"/>
              </a:rPr>
              <a:t>Thở máy (áp lực dương)</a:t>
            </a:r>
            <a:endParaRPr lang="en-US" sz="2800">
              <a:solidFill>
                <a:srgbClr val="FF99CC"/>
              </a:solidFill>
              <a:uFillTx/>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60604" y="1219200"/>
            <a:ext cx="6622538" cy="46137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C</a:t>
            </a:r>
            <a:r>
              <a:rPr lang="en-US" sz="3200">
                <a:solidFill>
                  <a:schemeClr val="bg1"/>
                </a:solidFill>
                <a:uFillTx/>
              </a:rPr>
              <a:t>irculation and heamorhage control</a:t>
            </a:r>
          </a:p>
        </p:txBody>
      </p:sp>
      <p:sp>
        <p:nvSpPr>
          <p:cNvPr id="19459" name="Content Placeholder 2"/>
          <p:cNvSpPr>
            <a:spLocks noGrp="1"/>
          </p:cNvSpPr>
          <p:nvPr>
            <p:ph idx="1"/>
          </p:nvPr>
        </p:nvSpPr>
        <p:spPr>
          <a:xfrm>
            <a:off x="381000" y="1447800"/>
            <a:ext cx="8763000" cy="5105400"/>
          </a:xfrm>
        </p:spPr>
        <p:txBody>
          <a:bodyPr/>
          <a:lstStyle/>
          <a:p>
            <a:pPr eaLnBrk="1" hangingPunct="1"/>
            <a:r>
              <a:rPr lang="en-US">
                <a:uFillTx/>
              </a:rPr>
              <a:t>Mạch - HA</a:t>
            </a:r>
          </a:p>
          <a:p>
            <a:pPr lvl="1" eaLnBrk="1" hangingPunct="1"/>
            <a:r>
              <a:rPr lang="en-US">
                <a:uFillTx/>
              </a:rPr>
              <a:t> 60 mmHg: mạch cảnh (+)</a:t>
            </a:r>
          </a:p>
          <a:p>
            <a:pPr lvl="1" eaLnBrk="1" hangingPunct="1"/>
            <a:r>
              <a:rPr lang="en-US">
                <a:uFillTx/>
              </a:rPr>
              <a:t> 70 mmHg: mạch bẹn (+)</a:t>
            </a:r>
          </a:p>
          <a:p>
            <a:pPr lvl="1" eaLnBrk="1" hangingPunct="1"/>
            <a:r>
              <a:rPr lang="en-US">
                <a:uFillTx/>
              </a:rPr>
              <a:t> 80 mmHg: mạch quay (+)</a:t>
            </a:r>
          </a:p>
          <a:p>
            <a:pPr lvl="1" eaLnBrk="1" hangingPunct="1">
              <a:buFontTx/>
              <a:buNone/>
            </a:pPr>
            <a:r>
              <a:rPr lang="en-US">
                <a:uFillTx/>
              </a:rPr>
              <a:t>&lt;90 mmHg </a:t>
            </a:r>
            <a:r>
              <a:rPr lang="en-US">
                <a:uFillTx/>
                <a:sym typeface="Wingdings" pitchFamily="2" charset="2"/>
              </a:rPr>
              <a:t> tụt HA</a:t>
            </a:r>
            <a:r>
              <a:rPr lang="en-US">
                <a:uFillTx/>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7625" y="533400"/>
            <a:ext cx="8305800" cy="504825"/>
          </a:xfrm>
        </p:spPr>
        <p:txBody>
          <a:bodyPr/>
          <a:lstStyle/>
          <a:p>
            <a:pPr eaLnBrk="1" hangingPunct="1"/>
            <a:r>
              <a:rPr lang="en-US" sz="3200" dirty="0">
                <a:solidFill>
                  <a:schemeClr val="bg1"/>
                </a:solidFill>
                <a:uFillTx/>
              </a:rPr>
              <a:t>Shock</a:t>
            </a:r>
          </a:p>
        </p:txBody>
      </p:sp>
      <p:graphicFrame>
        <p:nvGraphicFramePr>
          <p:cNvPr id="5" name="Content Placeholder 4"/>
          <p:cNvGraphicFramePr>
            <a:graphicFrameLocks noGrp="1"/>
          </p:cNvGraphicFramePr>
          <p:nvPr>
            <p:ph idx="1"/>
          </p:nvPr>
        </p:nvGraphicFramePr>
        <p:xfrm>
          <a:off x="0" y="1525588"/>
          <a:ext cx="9144000" cy="4959845"/>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32201">
                <a:tc>
                  <a:txBody>
                    <a:bodyPr/>
                    <a:lstStyle/>
                    <a:p>
                      <a:pPr algn="ctr"/>
                      <a:endParaRPr lang="en-US" dirty="0">
                        <a:uFillTx/>
                      </a:endParaRPr>
                    </a:p>
                  </a:txBody>
                  <a:tcPr/>
                </a:tc>
                <a:tc>
                  <a:txBody>
                    <a:bodyPr/>
                    <a:lstStyle/>
                    <a:p>
                      <a:pPr algn="ctr"/>
                      <a:r>
                        <a:rPr lang="en-US" dirty="0">
                          <a:uFillTx/>
                        </a:rPr>
                        <a:t>I</a:t>
                      </a:r>
                    </a:p>
                  </a:txBody>
                  <a:tcPr/>
                </a:tc>
                <a:tc>
                  <a:txBody>
                    <a:bodyPr/>
                    <a:lstStyle/>
                    <a:p>
                      <a:pPr algn="ctr"/>
                      <a:r>
                        <a:rPr lang="en-US" dirty="0">
                          <a:uFillTx/>
                        </a:rPr>
                        <a:t>II</a:t>
                      </a:r>
                    </a:p>
                  </a:txBody>
                  <a:tcPr/>
                </a:tc>
                <a:tc>
                  <a:txBody>
                    <a:bodyPr/>
                    <a:lstStyle/>
                    <a:p>
                      <a:pPr algn="ctr"/>
                      <a:r>
                        <a:rPr lang="en-US" dirty="0">
                          <a:uFillTx/>
                        </a:rPr>
                        <a:t>III</a:t>
                      </a:r>
                    </a:p>
                  </a:txBody>
                  <a:tcPr/>
                </a:tc>
                <a:tc>
                  <a:txBody>
                    <a:bodyPr/>
                    <a:lstStyle/>
                    <a:p>
                      <a:pPr algn="ctr"/>
                      <a:r>
                        <a:rPr lang="en-US" dirty="0">
                          <a:uFillTx/>
                        </a:rPr>
                        <a:t>IV</a:t>
                      </a:r>
                    </a:p>
                  </a:txBody>
                  <a:tcPr/>
                </a:tc>
                <a:extLst>
                  <a:ext uri="{0D108BD9-81ED-4DB2-BD59-A6C34878D82A}">
                    <a16:rowId xmlns:a16="http://schemas.microsoft.com/office/drawing/2014/main" val="10000"/>
                  </a:ext>
                </a:extLst>
              </a:tr>
              <a:tr h="533398">
                <a:tc>
                  <a:txBody>
                    <a:bodyPr/>
                    <a:lstStyle/>
                    <a:p>
                      <a:r>
                        <a:rPr lang="en-US" sz="2000" dirty="0" err="1">
                          <a:uFillTx/>
                        </a:rPr>
                        <a:t>Máu</a:t>
                      </a:r>
                      <a:r>
                        <a:rPr lang="en-US" sz="2000" baseline="0" dirty="0">
                          <a:uFillTx/>
                        </a:rPr>
                        <a:t> </a:t>
                      </a:r>
                      <a:r>
                        <a:rPr lang="en-US" sz="2000" baseline="0" dirty="0" err="1">
                          <a:uFillTx/>
                        </a:rPr>
                        <a:t>mất</a:t>
                      </a:r>
                      <a:r>
                        <a:rPr lang="en-US" sz="2000" baseline="0" dirty="0">
                          <a:uFillTx/>
                        </a:rPr>
                        <a:t> (ml)</a:t>
                      </a:r>
                      <a:endParaRPr lang="en-US" sz="2000" dirty="0">
                        <a:uFillTx/>
                      </a:endParaRPr>
                    </a:p>
                  </a:txBody>
                  <a:tcPr/>
                </a:tc>
                <a:tc>
                  <a:txBody>
                    <a:bodyPr/>
                    <a:lstStyle/>
                    <a:p>
                      <a:pPr algn="ctr"/>
                      <a:r>
                        <a:rPr lang="en-US" sz="2000" dirty="0">
                          <a:uFillTx/>
                        </a:rPr>
                        <a:t> ≤ 750</a:t>
                      </a:r>
                    </a:p>
                  </a:txBody>
                  <a:tcPr/>
                </a:tc>
                <a:tc>
                  <a:txBody>
                    <a:bodyPr/>
                    <a:lstStyle/>
                    <a:p>
                      <a:pPr algn="ctr"/>
                      <a:r>
                        <a:rPr lang="en-US" sz="2000" dirty="0">
                          <a:uFillTx/>
                        </a:rPr>
                        <a:t>750-1500</a:t>
                      </a:r>
                    </a:p>
                  </a:txBody>
                  <a:tcPr/>
                </a:tc>
                <a:tc>
                  <a:txBody>
                    <a:bodyPr/>
                    <a:lstStyle/>
                    <a:p>
                      <a:pPr algn="ctr"/>
                      <a:r>
                        <a:rPr lang="en-US" sz="2000" dirty="0">
                          <a:uFillTx/>
                        </a:rPr>
                        <a:t>1500-2000</a:t>
                      </a:r>
                    </a:p>
                  </a:txBody>
                  <a:tcPr/>
                </a:tc>
                <a:tc>
                  <a:txBody>
                    <a:bodyPr/>
                    <a:lstStyle/>
                    <a:p>
                      <a:pPr algn="ctr"/>
                      <a:r>
                        <a:rPr lang="en-US" sz="2000" dirty="0">
                          <a:uFillTx/>
                        </a:rPr>
                        <a:t>2000</a:t>
                      </a:r>
                    </a:p>
                  </a:txBody>
                  <a:tcPr/>
                </a:tc>
                <a:extLst>
                  <a:ext uri="{0D108BD9-81ED-4DB2-BD59-A6C34878D82A}">
                    <a16:rowId xmlns:a16="http://schemas.microsoft.com/office/drawing/2014/main" val="10001"/>
                  </a:ext>
                </a:extLst>
              </a:tr>
              <a:tr h="532201">
                <a:tc>
                  <a:txBody>
                    <a:bodyPr/>
                    <a:lstStyle/>
                    <a:p>
                      <a:r>
                        <a:rPr lang="en-US" sz="2000" dirty="0">
                          <a:uFillTx/>
                        </a:rPr>
                        <a:t>%</a:t>
                      </a:r>
                      <a:r>
                        <a:rPr lang="en-US" sz="2000" dirty="0" err="1">
                          <a:uFillTx/>
                        </a:rPr>
                        <a:t>máu</a:t>
                      </a:r>
                      <a:r>
                        <a:rPr lang="en-US" sz="2000" baseline="0" dirty="0">
                          <a:uFillTx/>
                        </a:rPr>
                        <a:t> </a:t>
                      </a:r>
                      <a:r>
                        <a:rPr lang="en-US" sz="2000" baseline="0" dirty="0" err="1">
                          <a:uFillTx/>
                        </a:rPr>
                        <a:t>mất</a:t>
                      </a:r>
                      <a:endParaRPr lang="en-US" sz="2000" dirty="0">
                        <a:uFillTx/>
                      </a:endParaRPr>
                    </a:p>
                  </a:txBody>
                  <a:tcPr/>
                </a:tc>
                <a:tc>
                  <a:txBody>
                    <a:bodyPr/>
                    <a:lstStyle/>
                    <a:p>
                      <a:pPr algn="ctr"/>
                      <a:r>
                        <a:rPr lang="en-US" sz="2000" dirty="0">
                          <a:uFillTx/>
                        </a:rPr>
                        <a:t>&lt;15%</a:t>
                      </a:r>
                    </a:p>
                  </a:txBody>
                  <a:tcPr/>
                </a:tc>
                <a:tc>
                  <a:txBody>
                    <a:bodyPr/>
                    <a:lstStyle/>
                    <a:p>
                      <a:pPr algn="ctr"/>
                      <a:r>
                        <a:rPr lang="en-US" sz="2000" dirty="0">
                          <a:uFillTx/>
                        </a:rPr>
                        <a:t>15-30%</a:t>
                      </a:r>
                    </a:p>
                  </a:txBody>
                  <a:tcPr/>
                </a:tc>
                <a:tc>
                  <a:txBody>
                    <a:bodyPr/>
                    <a:lstStyle/>
                    <a:p>
                      <a:pPr algn="ctr"/>
                      <a:r>
                        <a:rPr lang="en-US" sz="2000" dirty="0">
                          <a:uFillTx/>
                        </a:rPr>
                        <a:t>30-40%</a:t>
                      </a:r>
                    </a:p>
                  </a:txBody>
                  <a:tcPr/>
                </a:tc>
                <a:tc>
                  <a:txBody>
                    <a:bodyPr/>
                    <a:lstStyle/>
                    <a:p>
                      <a:pPr algn="ctr"/>
                      <a:r>
                        <a:rPr lang="en-US" sz="2000" dirty="0">
                          <a:uFillTx/>
                        </a:rPr>
                        <a:t>&gt;40%</a:t>
                      </a:r>
                    </a:p>
                  </a:txBody>
                  <a:tcPr/>
                </a:tc>
                <a:extLst>
                  <a:ext uri="{0D108BD9-81ED-4DB2-BD59-A6C34878D82A}">
                    <a16:rowId xmlns:a16="http://schemas.microsoft.com/office/drawing/2014/main" val="10002"/>
                  </a:ext>
                </a:extLst>
              </a:tr>
              <a:tr h="532201">
                <a:tc>
                  <a:txBody>
                    <a:bodyPr/>
                    <a:lstStyle/>
                    <a:p>
                      <a:r>
                        <a:rPr lang="en-US" sz="2000" dirty="0" err="1">
                          <a:solidFill>
                            <a:srgbClr val="C00000"/>
                          </a:solidFill>
                          <a:uFillTx/>
                        </a:rPr>
                        <a:t>Mạch</a:t>
                      </a:r>
                      <a:r>
                        <a:rPr lang="en-US" sz="2000" dirty="0">
                          <a:solidFill>
                            <a:srgbClr val="C00000"/>
                          </a:solidFill>
                          <a:uFillTx/>
                        </a:rPr>
                        <a:t> (l/p)</a:t>
                      </a:r>
                    </a:p>
                  </a:txBody>
                  <a:tcPr/>
                </a:tc>
                <a:tc>
                  <a:txBody>
                    <a:bodyPr/>
                    <a:lstStyle/>
                    <a:p>
                      <a:pPr algn="ctr"/>
                      <a:r>
                        <a:rPr lang="en-US" sz="2000" dirty="0">
                          <a:solidFill>
                            <a:srgbClr val="C00000"/>
                          </a:solidFill>
                          <a:uFillTx/>
                        </a:rPr>
                        <a:t>&lt;100</a:t>
                      </a:r>
                    </a:p>
                  </a:txBody>
                  <a:tcPr/>
                </a:tc>
                <a:tc>
                  <a:txBody>
                    <a:bodyPr/>
                    <a:lstStyle/>
                    <a:p>
                      <a:pPr algn="ctr"/>
                      <a:r>
                        <a:rPr lang="en-US" sz="2000" dirty="0">
                          <a:solidFill>
                            <a:srgbClr val="C00000"/>
                          </a:solidFill>
                          <a:uFillTx/>
                        </a:rPr>
                        <a:t>&gt;100</a:t>
                      </a:r>
                    </a:p>
                  </a:txBody>
                  <a:tcPr/>
                </a:tc>
                <a:tc>
                  <a:txBody>
                    <a:bodyPr/>
                    <a:lstStyle/>
                    <a:p>
                      <a:pPr algn="ctr"/>
                      <a:r>
                        <a:rPr lang="en-US" sz="2000" dirty="0">
                          <a:solidFill>
                            <a:srgbClr val="C00000"/>
                          </a:solidFill>
                          <a:uFillTx/>
                        </a:rPr>
                        <a:t>&gt;120</a:t>
                      </a:r>
                    </a:p>
                  </a:txBody>
                  <a:tcPr/>
                </a:tc>
                <a:tc>
                  <a:txBody>
                    <a:bodyPr/>
                    <a:lstStyle/>
                    <a:p>
                      <a:pPr algn="ctr"/>
                      <a:r>
                        <a:rPr lang="en-US" sz="2000" dirty="0">
                          <a:solidFill>
                            <a:srgbClr val="C00000"/>
                          </a:solidFill>
                          <a:uFillTx/>
                        </a:rPr>
                        <a:t>&gt;140</a:t>
                      </a:r>
                    </a:p>
                  </a:txBody>
                  <a:tcPr/>
                </a:tc>
                <a:extLst>
                  <a:ext uri="{0D108BD9-81ED-4DB2-BD59-A6C34878D82A}">
                    <a16:rowId xmlns:a16="http://schemas.microsoft.com/office/drawing/2014/main" val="10003"/>
                  </a:ext>
                </a:extLst>
              </a:tr>
              <a:tr h="532201">
                <a:tc>
                  <a:txBody>
                    <a:bodyPr/>
                    <a:lstStyle/>
                    <a:p>
                      <a:r>
                        <a:rPr lang="en-US" sz="2000" dirty="0" err="1">
                          <a:uFillTx/>
                        </a:rPr>
                        <a:t>Huyết</a:t>
                      </a:r>
                      <a:r>
                        <a:rPr lang="en-US" sz="2000" dirty="0">
                          <a:uFillTx/>
                        </a:rPr>
                        <a:t> </a:t>
                      </a:r>
                      <a:r>
                        <a:rPr lang="en-US" sz="2000" dirty="0" err="1">
                          <a:uFillTx/>
                        </a:rPr>
                        <a:t>áp</a:t>
                      </a:r>
                      <a:endParaRPr lang="en-US" sz="2000" dirty="0">
                        <a:uFillTx/>
                      </a:endParaRPr>
                    </a:p>
                  </a:txBody>
                  <a:tcPr/>
                </a:tc>
                <a:tc>
                  <a:txBody>
                    <a:bodyPr/>
                    <a:lstStyle/>
                    <a:p>
                      <a:pPr algn="ctr"/>
                      <a:r>
                        <a:rPr lang="en-US" sz="2000" dirty="0" err="1">
                          <a:uFillTx/>
                        </a:rPr>
                        <a:t>Bình</a:t>
                      </a:r>
                      <a:r>
                        <a:rPr lang="en-US" sz="2000" baseline="0" dirty="0">
                          <a:uFillTx/>
                        </a:rPr>
                        <a:t> </a:t>
                      </a:r>
                      <a:r>
                        <a:rPr lang="en-US" sz="2000" baseline="0" dirty="0" err="1">
                          <a:uFillTx/>
                        </a:rPr>
                        <a:t>thường</a:t>
                      </a:r>
                      <a:endParaRPr lang="en-US" sz="2000" dirty="0">
                        <a:uFillTx/>
                      </a:endParaRPr>
                    </a:p>
                  </a:txBody>
                  <a:tcPr/>
                </a:tc>
                <a:tc>
                  <a:txBody>
                    <a:bodyPr/>
                    <a:lstStyle/>
                    <a:p>
                      <a:pPr algn="ctr"/>
                      <a:r>
                        <a:rPr lang="en-US" sz="2000" dirty="0" err="1">
                          <a:uFillTx/>
                        </a:rPr>
                        <a:t>Bình</a:t>
                      </a:r>
                      <a:r>
                        <a:rPr lang="en-US" sz="2000" baseline="0" dirty="0">
                          <a:uFillTx/>
                        </a:rPr>
                        <a:t> </a:t>
                      </a:r>
                      <a:r>
                        <a:rPr lang="en-US" sz="2000" baseline="0" dirty="0" err="1">
                          <a:uFillTx/>
                        </a:rPr>
                        <a:t>thường</a:t>
                      </a:r>
                      <a:endParaRPr lang="en-US" sz="2000" dirty="0">
                        <a:uFillTx/>
                      </a:endParaRPr>
                    </a:p>
                  </a:txBody>
                  <a:tcPr/>
                </a:tc>
                <a:tc>
                  <a:txBody>
                    <a:bodyPr/>
                    <a:lstStyle/>
                    <a:p>
                      <a:pPr algn="ctr"/>
                      <a:r>
                        <a:rPr lang="en-US" sz="2000" dirty="0" err="1">
                          <a:uFillTx/>
                        </a:rPr>
                        <a:t>Tụt</a:t>
                      </a:r>
                      <a:endParaRPr lang="en-US" sz="2000" dirty="0">
                        <a:uFillTx/>
                      </a:endParaRPr>
                    </a:p>
                  </a:txBody>
                  <a:tcPr/>
                </a:tc>
                <a:tc>
                  <a:txBody>
                    <a:bodyPr/>
                    <a:lstStyle/>
                    <a:p>
                      <a:pPr algn="ctr"/>
                      <a:r>
                        <a:rPr lang="en-US" sz="2000" dirty="0" err="1">
                          <a:uFillTx/>
                        </a:rPr>
                        <a:t>Tụt</a:t>
                      </a:r>
                      <a:endParaRPr lang="en-US" sz="2000" dirty="0">
                        <a:uFillTx/>
                      </a:endParaRPr>
                    </a:p>
                  </a:txBody>
                  <a:tcPr/>
                </a:tc>
                <a:extLst>
                  <a:ext uri="{0D108BD9-81ED-4DB2-BD59-A6C34878D82A}">
                    <a16:rowId xmlns:a16="http://schemas.microsoft.com/office/drawing/2014/main" val="10004"/>
                  </a:ext>
                </a:extLst>
              </a:tr>
              <a:tr h="532201">
                <a:tc>
                  <a:txBody>
                    <a:bodyPr/>
                    <a:lstStyle/>
                    <a:p>
                      <a:r>
                        <a:rPr lang="en-US" sz="2000" dirty="0" err="1">
                          <a:uFillTx/>
                        </a:rPr>
                        <a:t>Độ</a:t>
                      </a:r>
                      <a:r>
                        <a:rPr lang="en-US" sz="2000" dirty="0">
                          <a:uFillTx/>
                        </a:rPr>
                        <a:t> </a:t>
                      </a:r>
                      <a:r>
                        <a:rPr lang="en-US" sz="2000" dirty="0" err="1">
                          <a:uFillTx/>
                        </a:rPr>
                        <a:t>nảy</a:t>
                      </a:r>
                      <a:endParaRPr lang="en-US" sz="2000" dirty="0">
                        <a:uFillTx/>
                      </a:endParaRPr>
                    </a:p>
                  </a:txBody>
                  <a:tcPr/>
                </a:tc>
                <a:tc>
                  <a:txBody>
                    <a:bodyPr/>
                    <a:lstStyle/>
                    <a:p>
                      <a:pPr algn="ctr"/>
                      <a:r>
                        <a:rPr lang="en-US" sz="2000" dirty="0" err="1">
                          <a:uFillTx/>
                        </a:rPr>
                        <a:t>Bình</a:t>
                      </a:r>
                      <a:r>
                        <a:rPr lang="en-US" sz="2000" baseline="0" dirty="0">
                          <a:uFillTx/>
                        </a:rPr>
                        <a:t> </a:t>
                      </a:r>
                      <a:r>
                        <a:rPr lang="en-US" sz="2000" baseline="0" dirty="0" err="1">
                          <a:uFillTx/>
                        </a:rPr>
                        <a:t>thường</a:t>
                      </a:r>
                      <a:endParaRPr lang="en-US" sz="2000" dirty="0">
                        <a:uFillTx/>
                      </a:endParaRPr>
                    </a:p>
                  </a:txBody>
                  <a:tcPr/>
                </a:tc>
                <a:tc>
                  <a:txBody>
                    <a:bodyPr/>
                    <a:lstStyle/>
                    <a:p>
                      <a:pPr algn="ctr"/>
                      <a:r>
                        <a:rPr lang="en-US" sz="2000" dirty="0" err="1">
                          <a:uFillTx/>
                        </a:rPr>
                        <a:t>Yếu</a:t>
                      </a:r>
                      <a:endParaRPr lang="en-US" sz="2000" dirty="0">
                        <a:uFillTx/>
                      </a:endParaRPr>
                    </a:p>
                  </a:txBody>
                  <a:tcPr/>
                </a:tc>
                <a:tc>
                  <a:txBody>
                    <a:bodyPr/>
                    <a:lstStyle/>
                    <a:p>
                      <a:pPr algn="ctr"/>
                      <a:r>
                        <a:rPr lang="en-US" sz="2000" dirty="0" err="1">
                          <a:uFillTx/>
                        </a:rPr>
                        <a:t>Yếu</a:t>
                      </a:r>
                      <a:endParaRPr lang="en-US" sz="2000" dirty="0">
                        <a:uFillTx/>
                      </a:endParaRPr>
                    </a:p>
                  </a:txBody>
                  <a:tcPr/>
                </a:tc>
                <a:tc>
                  <a:txBody>
                    <a:bodyPr/>
                    <a:lstStyle/>
                    <a:p>
                      <a:pPr algn="ctr"/>
                      <a:r>
                        <a:rPr lang="en-US" sz="2000" dirty="0" err="1">
                          <a:uFillTx/>
                        </a:rPr>
                        <a:t>Yếu</a:t>
                      </a:r>
                      <a:endParaRPr lang="en-US" sz="2000" dirty="0">
                        <a:uFillTx/>
                      </a:endParaRPr>
                    </a:p>
                  </a:txBody>
                  <a:tcPr/>
                </a:tc>
                <a:extLst>
                  <a:ext uri="{0D108BD9-81ED-4DB2-BD59-A6C34878D82A}">
                    <a16:rowId xmlns:a16="http://schemas.microsoft.com/office/drawing/2014/main" val="10005"/>
                  </a:ext>
                </a:extLst>
              </a:tr>
              <a:tr h="532201">
                <a:tc>
                  <a:txBody>
                    <a:bodyPr/>
                    <a:lstStyle/>
                    <a:p>
                      <a:r>
                        <a:rPr lang="en-US" sz="2000" dirty="0" err="1">
                          <a:uFillTx/>
                        </a:rPr>
                        <a:t>Nhịp</a:t>
                      </a:r>
                      <a:r>
                        <a:rPr lang="en-US" sz="2000" dirty="0">
                          <a:uFillTx/>
                        </a:rPr>
                        <a:t> </a:t>
                      </a:r>
                      <a:r>
                        <a:rPr lang="en-US" sz="2000" dirty="0" err="1">
                          <a:uFillTx/>
                        </a:rPr>
                        <a:t>thở</a:t>
                      </a:r>
                      <a:endParaRPr lang="en-US" sz="2000" dirty="0">
                        <a:uFillTx/>
                      </a:endParaRPr>
                    </a:p>
                  </a:txBody>
                  <a:tcPr/>
                </a:tc>
                <a:tc>
                  <a:txBody>
                    <a:bodyPr/>
                    <a:lstStyle/>
                    <a:p>
                      <a:pPr algn="ctr"/>
                      <a:r>
                        <a:rPr lang="en-US" sz="2000" dirty="0">
                          <a:uFillTx/>
                        </a:rPr>
                        <a:t>14-20</a:t>
                      </a:r>
                    </a:p>
                  </a:txBody>
                  <a:tcPr/>
                </a:tc>
                <a:tc>
                  <a:txBody>
                    <a:bodyPr/>
                    <a:lstStyle/>
                    <a:p>
                      <a:pPr algn="ctr"/>
                      <a:r>
                        <a:rPr lang="en-US" sz="2000" dirty="0">
                          <a:uFillTx/>
                        </a:rPr>
                        <a:t>20-30</a:t>
                      </a:r>
                    </a:p>
                  </a:txBody>
                  <a:tcPr/>
                </a:tc>
                <a:tc>
                  <a:txBody>
                    <a:bodyPr/>
                    <a:lstStyle/>
                    <a:p>
                      <a:pPr algn="ctr"/>
                      <a:r>
                        <a:rPr lang="en-US" sz="2000" dirty="0">
                          <a:uFillTx/>
                        </a:rPr>
                        <a:t>30-40</a:t>
                      </a:r>
                    </a:p>
                  </a:txBody>
                  <a:tcPr/>
                </a:tc>
                <a:tc>
                  <a:txBody>
                    <a:bodyPr/>
                    <a:lstStyle/>
                    <a:p>
                      <a:pPr algn="ctr"/>
                      <a:r>
                        <a:rPr lang="en-US" sz="2000" dirty="0">
                          <a:uFillTx/>
                        </a:rPr>
                        <a:t>&gt;35</a:t>
                      </a:r>
                    </a:p>
                  </a:txBody>
                  <a:tcPr/>
                </a:tc>
                <a:extLst>
                  <a:ext uri="{0D108BD9-81ED-4DB2-BD59-A6C34878D82A}">
                    <a16:rowId xmlns:a16="http://schemas.microsoft.com/office/drawing/2014/main" val="10006"/>
                  </a:ext>
                </a:extLst>
              </a:tr>
              <a:tr h="539395">
                <a:tc>
                  <a:txBody>
                    <a:bodyPr/>
                    <a:lstStyle/>
                    <a:p>
                      <a:r>
                        <a:rPr lang="en-US" sz="2000" dirty="0" err="1">
                          <a:uFillTx/>
                        </a:rPr>
                        <a:t>Nước</a:t>
                      </a:r>
                      <a:r>
                        <a:rPr lang="en-US" sz="2000" dirty="0">
                          <a:uFillTx/>
                        </a:rPr>
                        <a:t> </a:t>
                      </a:r>
                      <a:r>
                        <a:rPr lang="en-US" sz="2000" dirty="0" err="1">
                          <a:uFillTx/>
                        </a:rPr>
                        <a:t>tiểu</a:t>
                      </a:r>
                      <a:r>
                        <a:rPr lang="en-US" sz="2000" dirty="0">
                          <a:uFillTx/>
                        </a:rPr>
                        <a:t> (ml/h)</a:t>
                      </a:r>
                    </a:p>
                  </a:txBody>
                  <a:tcPr/>
                </a:tc>
                <a:tc>
                  <a:txBody>
                    <a:bodyPr/>
                    <a:lstStyle/>
                    <a:p>
                      <a:pPr algn="ctr"/>
                      <a:r>
                        <a:rPr lang="en-US" sz="2000" dirty="0">
                          <a:uFillTx/>
                        </a:rPr>
                        <a:t>&gt;30</a:t>
                      </a:r>
                    </a:p>
                  </a:txBody>
                  <a:tcPr/>
                </a:tc>
                <a:tc>
                  <a:txBody>
                    <a:bodyPr/>
                    <a:lstStyle/>
                    <a:p>
                      <a:pPr algn="ctr"/>
                      <a:r>
                        <a:rPr lang="en-US" sz="2000" dirty="0">
                          <a:uFillTx/>
                        </a:rPr>
                        <a:t>20-30</a:t>
                      </a:r>
                    </a:p>
                  </a:txBody>
                  <a:tcPr/>
                </a:tc>
                <a:tc>
                  <a:txBody>
                    <a:bodyPr/>
                    <a:lstStyle/>
                    <a:p>
                      <a:pPr algn="ctr"/>
                      <a:r>
                        <a:rPr lang="en-US" sz="2000" dirty="0">
                          <a:uFillTx/>
                        </a:rPr>
                        <a:t>5-15</a:t>
                      </a:r>
                    </a:p>
                  </a:txBody>
                  <a:tcPr/>
                </a:tc>
                <a:tc>
                  <a:txBody>
                    <a:bodyPr/>
                    <a:lstStyle/>
                    <a:p>
                      <a:pPr algn="ctr"/>
                      <a:r>
                        <a:rPr lang="en-US" sz="2000" dirty="0" err="1">
                          <a:uFillTx/>
                        </a:rPr>
                        <a:t>Vô</a:t>
                      </a:r>
                      <a:r>
                        <a:rPr lang="en-US" sz="2000" baseline="0" dirty="0">
                          <a:uFillTx/>
                        </a:rPr>
                        <a:t> </a:t>
                      </a:r>
                      <a:r>
                        <a:rPr lang="en-US" sz="2000" baseline="0" dirty="0" err="1">
                          <a:uFillTx/>
                        </a:rPr>
                        <a:t>niệu</a:t>
                      </a:r>
                      <a:endParaRPr lang="en-US" sz="2000" dirty="0">
                        <a:uFillTx/>
                      </a:endParaRPr>
                    </a:p>
                  </a:txBody>
                  <a:tcPr/>
                </a:tc>
                <a:extLst>
                  <a:ext uri="{0D108BD9-81ED-4DB2-BD59-A6C34878D82A}">
                    <a16:rowId xmlns:a16="http://schemas.microsoft.com/office/drawing/2014/main" val="10007"/>
                  </a:ext>
                </a:extLst>
              </a:tr>
              <a:tr h="532201">
                <a:tc>
                  <a:txBody>
                    <a:bodyPr/>
                    <a:lstStyle/>
                    <a:p>
                      <a:r>
                        <a:rPr lang="en-US" sz="2000" dirty="0">
                          <a:uFillTx/>
                        </a:rPr>
                        <a:t>Tri </a:t>
                      </a:r>
                      <a:r>
                        <a:rPr lang="en-US" sz="2000" dirty="0" err="1">
                          <a:uFillTx/>
                        </a:rPr>
                        <a:t>giác</a:t>
                      </a:r>
                      <a:endParaRPr lang="en-US" sz="2000" dirty="0">
                        <a:uFillTx/>
                      </a:endParaRPr>
                    </a:p>
                  </a:txBody>
                  <a:tcPr/>
                </a:tc>
                <a:tc>
                  <a:txBody>
                    <a:bodyPr/>
                    <a:lstStyle/>
                    <a:p>
                      <a:pPr algn="ctr"/>
                      <a:r>
                        <a:rPr lang="en-US" sz="2000" dirty="0">
                          <a:uFillTx/>
                        </a:rPr>
                        <a:t>Lo </a:t>
                      </a:r>
                      <a:r>
                        <a:rPr lang="en-US" sz="2000" dirty="0" err="1">
                          <a:uFillTx/>
                        </a:rPr>
                        <a:t>lắng</a:t>
                      </a:r>
                      <a:endParaRPr lang="en-US" sz="2000" dirty="0">
                        <a:uFillTx/>
                      </a:endParaRPr>
                    </a:p>
                  </a:txBody>
                  <a:tcPr/>
                </a:tc>
                <a:tc>
                  <a:txBody>
                    <a:bodyPr/>
                    <a:lstStyle/>
                    <a:p>
                      <a:pPr algn="ctr"/>
                      <a:r>
                        <a:rPr lang="en-US" sz="2000" dirty="0">
                          <a:uFillTx/>
                        </a:rPr>
                        <a:t>Lo </a:t>
                      </a:r>
                      <a:r>
                        <a:rPr lang="en-US" sz="2000" dirty="0" err="1">
                          <a:uFillTx/>
                        </a:rPr>
                        <a:t>lắng</a:t>
                      </a:r>
                      <a:endParaRPr lang="en-US" sz="2000" dirty="0">
                        <a:uFillTx/>
                      </a:endParaRPr>
                    </a:p>
                  </a:txBody>
                  <a:tcPr/>
                </a:tc>
                <a:tc>
                  <a:txBody>
                    <a:bodyPr/>
                    <a:lstStyle/>
                    <a:p>
                      <a:pPr algn="ctr"/>
                      <a:r>
                        <a:rPr lang="en-US" sz="2000" dirty="0" err="1">
                          <a:uFillTx/>
                        </a:rPr>
                        <a:t>Lú</a:t>
                      </a:r>
                      <a:r>
                        <a:rPr lang="en-US" sz="2000" baseline="0" dirty="0">
                          <a:uFillTx/>
                        </a:rPr>
                        <a:t> </a:t>
                      </a:r>
                      <a:r>
                        <a:rPr lang="en-US" sz="2000" baseline="0" dirty="0" err="1">
                          <a:uFillTx/>
                        </a:rPr>
                        <a:t>lẫn</a:t>
                      </a:r>
                      <a:endParaRPr lang="en-US" sz="2000" dirty="0">
                        <a:uFillTx/>
                      </a:endParaRPr>
                    </a:p>
                  </a:txBody>
                  <a:tcPr/>
                </a:tc>
                <a:tc>
                  <a:txBody>
                    <a:bodyPr/>
                    <a:lstStyle/>
                    <a:p>
                      <a:pPr algn="ctr"/>
                      <a:r>
                        <a:rPr lang="en-US" sz="2000" dirty="0" err="1">
                          <a:uFillTx/>
                        </a:rPr>
                        <a:t>Ngất</a:t>
                      </a:r>
                      <a:endParaRPr lang="en-US" sz="2000" dirty="0">
                        <a:uFillTx/>
                      </a:endParaRP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Kiểm soát chảy máu</a:t>
            </a:r>
          </a:p>
        </p:txBody>
      </p:sp>
      <p:graphicFrame>
        <p:nvGraphicFramePr>
          <p:cNvPr id="7" name="Content Placeholder 6"/>
          <p:cNvGraphicFramePr>
            <a:graphicFrameLocks noGrp="1"/>
          </p:cNvGraphicFramePr>
          <p:nvPr>
            <p:ph idx="1"/>
          </p:nvPr>
        </p:nvGraphicFramePr>
        <p:xfrm>
          <a:off x="76200" y="304800"/>
          <a:ext cx="8915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Lập đường truyền tĩnh mạch</a:t>
            </a:r>
          </a:p>
        </p:txBody>
      </p:sp>
      <p:sp>
        <p:nvSpPr>
          <p:cNvPr id="20483" name="Content Placeholder 2"/>
          <p:cNvSpPr>
            <a:spLocks noGrp="1"/>
          </p:cNvSpPr>
          <p:nvPr>
            <p:ph idx="1"/>
          </p:nvPr>
        </p:nvSpPr>
        <p:spPr>
          <a:xfrm>
            <a:off x="296530" y="1405565"/>
            <a:ext cx="8763000" cy="5105400"/>
          </a:xfrm>
        </p:spPr>
        <p:txBody>
          <a:bodyPr/>
          <a:lstStyle/>
          <a:p>
            <a:pPr eaLnBrk="1" hangingPunct="1"/>
            <a:r>
              <a:rPr lang="en-US">
                <a:uFillTx/>
              </a:rPr>
              <a:t>2 đường, kim luồn 16G</a:t>
            </a:r>
          </a:p>
          <a:p>
            <a:pPr eaLnBrk="1" hangingPunct="1"/>
            <a:r>
              <a:rPr lang="en-US">
                <a:uFillTx/>
              </a:rPr>
              <a:t>Lấy máu: Hct, nhóm máu, phản ứng chéo</a:t>
            </a:r>
          </a:p>
          <a:p>
            <a:pPr eaLnBrk="1" hangingPunct="1"/>
            <a:r>
              <a:rPr lang="en-US">
                <a:uFillTx/>
              </a:rPr>
              <a:t>Dịch truyền:</a:t>
            </a:r>
          </a:p>
          <a:p>
            <a:pPr lvl="1" eaLnBrk="1" hangingPunct="1"/>
            <a:r>
              <a:rPr lang="en-US">
                <a:uFillTx/>
              </a:rPr>
              <a:t> dịch tinh thể đẳng trương (Ringer’s lactate) 2L</a:t>
            </a:r>
          </a:p>
          <a:p>
            <a:pPr lvl="1" eaLnBrk="1" hangingPunct="1"/>
            <a:r>
              <a:rPr lang="en-US">
                <a:uFillTx/>
              </a:rPr>
              <a:t> persistent hyptension: lặp lại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body" idx="1"/>
          </p:nvPr>
        </p:nvSpPr>
        <p:spPr>
          <a:xfrm>
            <a:off x="762000" y="1371600"/>
            <a:ext cx="8077200" cy="4267200"/>
          </a:xfrm>
        </p:spPr>
        <p:txBody>
          <a:bodyPr/>
          <a:lstStyle/>
          <a:p>
            <a:pPr marL="457200" indent="-457200" eaLnBrk="1" hangingPunct="1">
              <a:lnSpc>
                <a:spcPct val="80000"/>
              </a:lnSpc>
            </a:pPr>
            <a:r>
              <a:rPr lang="en-US" sz="2800">
                <a:uFillTx/>
              </a:rPr>
              <a:t>Chấn thương (trauma/injury)</a:t>
            </a:r>
          </a:p>
          <a:p>
            <a:pPr marL="857250" lvl="1" indent="-457200" eaLnBrk="1" hangingPunct="1">
              <a:lnSpc>
                <a:spcPct val="80000"/>
              </a:lnSpc>
              <a:buFontTx/>
              <a:buAutoNum type="arabicPeriod"/>
            </a:pPr>
            <a:r>
              <a:rPr lang="en-US">
                <a:solidFill>
                  <a:srgbClr val="A6A6A6"/>
                </a:solidFill>
                <a:uFillTx/>
              </a:rPr>
              <a:t>Accident</a:t>
            </a:r>
          </a:p>
          <a:p>
            <a:pPr marL="857250" lvl="1" indent="-457200" eaLnBrk="1" hangingPunct="1">
              <a:lnSpc>
                <a:spcPct val="80000"/>
              </a:lnSpc>
              <a:buFontTx/>
              <a:buAutoNum type="arabicPeriod"/>
            </a:pPr>
            <a:r>
              <a:rPr lang="en-US">
                <a:solidFill>
                  <a:srgbClr val="A6A6A6"/>
                </a:solidFill>
                <a:uFillTx/>
              </a:rPr>
              <a:t>Intentional self-harm (Suicide)</a:t>
            </a:r>
          </a:p>
          <a:p>
            <a:pPr marL="857250" lvl="1" indent="-457200" eaLnBrk="1" hangingPunct="1">
              <a:lnSpc>
                <a:spcPct val="80000"/>
              </a:lnSpc>
              <a:buFontTx/>
              <a:buAutoNum type="arabicPeriod"/>
            </a:pPr>
            <a:r>
              <a:rPr lang="en-US">
                <a:solidFill>
                  <a:srgbClr val="A6A6A6"/>
                </a:solidFill>
                <a:uFillTx/>
              </a:rPr>
              <a:t>Assault (Homicide)</a:t>
            </a:r>
          </a:p>
          <a:p>
            <a:pPr marL="857250" lvl="1" indent="-457200" eaLnBrk="1" hangingPunct="1">
              <a:lnSpc>
                <a:spcPct val="80000"/>
              </a:lnSpc>
              <a:buFontTx/>
              <a:buAutoNum type="arabicPeriod"/>
            </a:pPr>
            <a:r>
              <a:rPr lang="en-US">
                <a:solidFill>
                  <a:srgbClr val="A6A6A6"/>
                </a:solidFill>
                <a:uFillTx/>
              </a:rPr>
              <a:t>Legal intervention/war</a:t>
            </a:r>
          </a:p>
          <a:p>
            <a:pPr marL="857250" lvl="1" indent="-457200" eaLnBrk="1" hangingPunct="1">
              <a:lnSpc>
                <a:spcPct val="80000"/>
              </a:lnSpc>
              <a:buFontTx/>
              <a:buAutoNum type="arabicPeriod"/>
            </a:pPr>
            <a:r>
              <a:rPr lang="en-US">
                <a:solidFill>
                  <a:srgbClr val="A6A6A6"/>
                </a:solidFill>
                <a:uFillTx/>
              </a:rPr>
              <a:t>Undetermined causes</a:t>
            </a:r>
          </a:p>
          <a:p>
            <a:pPr marL="457200" indent="-457200" eaLnBrk="1" hangingPunct="1">
              <a:lnSpc>
                <a:spcPct val="80000"/>
              </a:lnSpc>
            </a:pPr>
            <a:r>
              <a:rPr lang="en-US" sz="2800">
                <a:uFillTx/>
              </a:rPr>
              <a:t>Nguyên nhân tử vong hàng đầu (1 – 44 tuổi)</a:t>
            </a:r>
          </a:p>
          <a:p>
            <a:pPr marL="457200" indent="-457200" eaLnBrk="1" hangingPunct="1">
              <a:lnSpc>
                <a:spcPct val="80000"/>
              </a:lnSpc>
            </a:pPr>
            <a:r>
              <a:rPr lang="en-US" sz="2800">
                <a:uFillTx/>
              </a:rPr>
              <a:t>Nguyên nhân tử vong thứ ba (mọi lứa tuổi)</a:t>
            </a:r>
          </a:p>
          <a:p>
            <a:pPr marL="457200" indent="-457200" eaLnBrk="1" hangingPunct="1">
              <a:lnSpc>
                <a:spcPct val="80000"/>
              </a:lnSpc>
            </a:pPr>
            <a:r>
              <a:rPr lang="en-US" sz="2800">
                <a:uFillTx/>
              </a:rPr>
              <a:t>Cấp cứu và nhập viện --&gt;</a:t>
            </a:r>
            <a:r>
              <a:rPr lang="en-US" sz="2800">
                <a:uFillTx/>
                <a:sym typeface="Wingdings" pitchFamily="2" charset="2"/>
              </a:rPr>
              <a:t> chi phí</a:t>
            </a:r>
            <a:endParaRPr lang="en-US" sz="2800">
              <a:uFillTx/>
            </a:endParaRPr>
          </a:p>
          <a:p>
            <a:pPr marL="457200" indent="-457200" eaLnBrk="1" hangingPunct="1">
              <a:lnSpc>
                <a:spcPct val="80000"/>
              </a:lnSpc>
              <a:buFontTx/>
              <a:buNone/>
            </a:pPr>
            <a:endParaRPr lang="en-US" sz="2800">
              <a:uFillTx/>
              <a:sym typeface="Wingdings" pitchFamily="2" charset="2"/>
            </a:endParaRPr>
          </a:p>
          <a:p>
            <a:pPr marL="457200" indent="-457200" eaLnBrk="1" hangingPunct="1">
              <a:lnSpc>
                <a:spcPct val="80000"/>
              </a:lnSpc>
              <a:buFontTx/>
              <a:buNone/>
            </a:pPr>
            <a:r>
              <a:rPr lang="en-US" sz="2800">
                <a:uFillTx/>
                <a:sym typeface="Wingdings" pitchFamily="2" charset="2"/>
              </a:rPr>
              <a:t>              --&gt;</a:t>
            </a:r>
            <a:r>
              <a:rPr lang="en-US" sz="2800">
                <a:solidFill>
                  <a:srgbClr val="FFFF00"/>
                </a:solidFill>
                <a:uFillTx/>
                <a:sym typeface="Wingdings" pitchFamily="2" charset="2"/>
              </a:rPr>
              <a:t> Major public health issue (ACSCT)</a:t>
            </a:r>
            <a:endParaRPr lang="en-US" sz="2800">
              <a:solidFill>
                <a:srgbClr val="FFFF00"/>
              </a:solidFill>
              <a:uFillTx/>
            </a:endParaRPr>
          </a:p>
          <a:p>
            <a:pPr marL="457200" indent="-457200" eaLnBrk="1" hangingPunct="1">
              <a:lnSpc>
                <a:spcPct val="80000"/>
              </a:lnSpc>
            </a:pPr>
            <a:endParaRPr lang="en-US" sz="2800">
              <a:uFillTx/>
            </a:endParaRPr>
          </a:p>
          <a:p>
            <a:pPr marL="857250" lvl="1" indent="-457200" eaLnBrk="1" hangingPunct="1">
              <a:lnSpc>
                <a:spcPct val="80000"/>
              </a:lnSpc>
            </a:pPr>
            <a:endParaRPr lang="en-US">
              <a:uFillTx/>
            </a:endParaRPr>
          </a:p>
          <a:p>
            <a:pPr marL="457200" indent="-457200" eaLnBrk="1" hangingPunct="1">
              <a:lnSpc>
                <a:spcPct val="80000"/>
              </a:lnSpc>
            </a:pPr>
            <a:endParaRPr lang="en-US" sz="2800">
              <a:uFillTx/>
            </a:endParaRPr>
          </a:p>
        </p:txBody>
      </p:sp>
      <p:sp>
        <p:nvSpPr>
          <p:cNvPr id="4099" name="Rectangle 7"/>
          <p:cNvSpPr>
            <a:spLocks noGrp="1" noChangeArrowheads="1"/>
          </p:cNvSpPr>
          <p:nvPr>
            <p:ph type="title"/>
          </p:nvPr>
        </p:nvSpPr>
        <p:spPr>
          <a:xfrm>
            <a:off x="381000" y="533400"/>
            <a:ext cx="8305800" cy="504825"/>
          </a:xfrm>
        </p:spPr>
        <p:txBody>
          <a:bodyPr/>
          <a:lstStyle/>
          <a:p>
            <a:pPr eaLnBrk="1" hangingPunct="1"/>
            <a:r>
              <a:rPr lang="en-US" sz="4000">
                <a:solidFill>
                  <a:schemeClr val="bg1"/>
                </a:solidFill>
                <a:uFillTx/>
              </a:rPr>
              <a:t>ĐẠI CƯƠNG</a:t>
            </a:r>
            <a:endParaRPr lang="ru-RU" sz="4000">
              <a:solidFill>
                <a:schemeClr val="bg1"/>
              </a:solidFill>
              <a:uFillTx/>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Đáp ứng sau truyền dịch (Fluid resuscitation)</a:t>
            </a: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2700494537"/>
              </p:ext>
            </p:extLst>
          </p:nvPr>
        </p:nvGraphicFramePr>
        <p:xfrm>
          <a:off x="2743200" y="1143000"/>
          <a:ext cx="6400800"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796" name="TextBox 13"/>
          <p:cNvSpPr txBox="1">
            <a:spLocks noChangeArrowheads="1"/>
          </p:cNvSpPr>
          <p:nvPr/>
        </p:nvSpPr>
        <p:spPr bwMode="auto">
          <a:xfrm>
            <a:off x="1001686" y="5324179"/>
            <a:ext cx="3657600" cy="1200150"/>
          </a:xfrm>
          <a:prstGeom prst="rect">
            <a:avLst/>
          </a:prstGeom>
          <a:noFill/>
          <a:ln w="9525">
            <a:noFill/>
            <a:miter lim="800000"/>
          </a:ln>
        </p:spPr>
        <p:txBody>
          <a:bodyPr>
            <a:spAutoFit/>
          </a:bodyPr>
          <a:lstStyle/>
          <a:p>
            <a:pPr marL="457200" indent="-457200" algn="just">
              <a:buFontTx/>
              <a:buAutoNum type="arabicPeriod"/>
            </a:pPr>
            <a:r>
              <a:rPr lang="en-US" dirty="0" err="1">
                <a:solidFill>
                  <a:schemeClr val="bg1"/>
                </a:solidFill>
                <a:uFillTx/>
              </a:rPr>
              <a:t>Đáp</a:t>
            </a:r>
            <a:r>
              <a:rPr lang="en-US" dirty="0">
                <a:solidFill>
                  <a:schemeClr val="bg1"/>
                </a:solidFill>
                <a:uFillTx/>
              </a:rPr>
              <a:t> </a:t>
            </a:r>
            <a:r>
              <a:rPr lang="en-US" dirty="0" err="1">
                <a:solidFill>
                  <a:schemeClr val="bg1"/>
                </a:solidFill>
                <a:uFillTx/>
              </a:rPr>
              <a:t>ứng</a:t>
            </a:r>
            <a:endParaRPr lang="en-US" dirty="0">
              <a:solidFill>
                <a:schemeClr val="bg1"/>
              </a:solidFill>
              <a:uFillTx/>
            </a:endParaRPr>
          </a:p>
          <a:p>
            <a:pPr marL="457200" indent="-457200" algn="just">
              <a:buFontTx/>
              <a:buAutoNum type="arabicPeriod"/>
            </a:pPr>
            <a:r>
              <a:rPr lang="en-US" dirty="0" err="1">
                <a:solidFill>
                  <a:schemeClr val="bg1"/>
                </a:solidFill>
                <a:uFillTx/>
              </a:rPr>
              <a:t>Đáp</a:t>
            </a:r>
            <a:r>
              <a:rPr lang="en-US" dirty="0">
                <a:solidFill>
                  <a:schemeClr val="bg1"/>
                </a:solidFill>
                <a:uFillTx/>
              </a:rPr>
              <a:t> </a:t>
            </a:r>
            <a:r>
              <a:rPr lang="en-US" dirty="0" err="1">
                <a:solidFill>
                  <a:schemeClr val="bg1"/>
                </a:solidFill>
                <a:uFillTx/>
              </a:rPr>
              <a:t>ứng</a:t>
            </a:r>
            <a:r>
              <a:rPr lang="en-US" dirty="0">
                <a:solidFill>
                  <a:schemeClr val="bg1"/>
                </a:solidFill>
                <a:uFillTx/>
              </a:rPr>
              <a:t> </a:t>
            </a:r>
            <a:r>
              <a:rPr lang="en-US" dirty="0" err="1">
                <a:solidFill>
                  <a:schemeClr val="bg1"/>
                </a:solidFill>
                <a:uFillTx/>
              </a:rPr>
              <a:t>thoáng</a:t>
            </a:r>
            <a:r>
              <a:rPr lang="en-US" dirty="0">
                <a:solidFill>
                  <a:schemeClr val="bg1"/>
                </a:solidFill>
                <a:uFillTx/>
              </a:rPr>
              <a:t> qua</a:t>
            </a:r>
          </a:p>
          <a:p>
            <a:pPr marL="457200" indent="-457200" algn="just">
              <a:buFontTx/>
              <a:buAutoNum type="arabicPeriod"/>
            </a:pPr>
            <a:r>
              <a:rPr lang="en-US" dirty="0" err="1">
                <a:solidFill>
                  <a:schemeClr val="bg1"/>
                </a:solidFill>
                <a:uFillTx/>
              </a:rPr>
              <a:t>Không</a:t>
            </a:r>
            <a:r>
              <a:rPr lang="en-US" dirty="0">
                <a:solidFill>
                  <a:schemeClr val="bg1"/>
                </a:solidFill>
                <a:uFillTx/>
              </a:rPr>
              <a:t> </a:t>
            </a:r>
            <a:r>
              <a:rPr lang="en-US" dirty="0" err="1">
                <a:solidFill>
                  <a:schemeClr val="bg1"/>
                </a:solidFill>
                <a:uFillTx/>
              </a:rPr>
              <a:t>đáp</a:t>
            </a:r>
            <a:r>
              <a:rPr lang="en-US" dirty="0">
                <a:solidFill>
                  <a:schemeClr val="bg1"/>
                </a:solidFill>
                <a:uFillTx/>
              </a:rPr>
              <a:t> </a:t>
            </a:r>
            <a:r>
              <a:rPr lang="en-US" dirty="0" err="1">
                <a:solidFill>
                  <a:schemeClr val="bg1"/>
                </a:solidFill>
                <a:uFillTx/>
              </a:rPr>
              <a:t>ứng</a:t>
            </a:r>
            <a:endParaRPr lang="en-US" dirty="0">
              <a:solidFill>
                <a:schemeClr val="bg1"/>
              </a:solidFill>
              <a:uFillTx/>
            </a:endParaRPr>
          </a:p>
        </p:txBody>
      </p:sp>
      <p:sp>
        <p:nvSpPr>
          <p:cNvPr id="2" name="TextBox 1"/>
          <p:cNvSpPr txBox="1">
            <a:spLocks/>
          </p:cNvSpPr>
          <p:nvPr/>
        </p:nvSpPr>
        <p:spPr>
          <a:xfrm>
            <a:off x="304800" y="1600200"/>
            <a:ext cx="4457963" cy="2544168"/>
          </a:xfrm>
          <a:prstGeom prst="rect">
            <a:avLst/>
          </a:prstGeom>
        </p:spPr>
        <p:txBody>
          <a:bodyPr anchor="t"/>
          <a:lstStyle/>
          <a:p>
            <a:pPr algn="l"/>
            <a:r>
              <a:rPr sz="2800" dirty="0" err="1">
                <a:solidFill>
                  <a:srgbClr val="FFFF00"/>
                </a:solidFill>
                <a:uFillTx/>
                <a:latin typeface="Arial" charset="0"/>
              </a:rPr>
              <a:t>Đánh</a:t>
            </a:r>
            <a:r>
              <a:rPr sz="2800" dirty="0">
                <a:solidFill>
                  <a:srgbClr val="FFFF00"/>
                </a:solidFill>
                <a:uFillTx/>
                <a:latin typeface="Arial" charset="0"/>
              </a:rPr>
              <a:t> </a:t>
            </a:r>
            <a:r>
              <a:rPr sz="2800" dirty="0" err="1">
                <a:solidFill>
                  <a:srgbClr val="FFFF00"/>
                </a:solidFill>
                <a:uFillTx/>
                <a:latin typeface="Arial" charset="0"/>
              </a:rPr>
              <a:t>giá</a:t>
            </a:r>
            <a:endParaRPr sz="2800" dirty="0">
              <a:solidFill>
                <a:srgbClr val="FFFF00"/>
              </a:solidFill>
              <a:uFillTx/>
              <a:latin typeface="Arial" charset="0"/>
            </a:endParaRPr>
          </a:p>
          <a:p>
            <a:pPr marL="457200" indent="-457200" algn="l">
              <a:buAutoNum type="arabicPeriod"/>
            </a:pPr>
            <a:r>
              <a:rPr sz="2800" dirty="0">
                <a:solidFill>
                  <a:srgbClr val="CCFFFF"/>
                </a:solidFill>
                <a:uFillTx/>
                <a:latin typeface="Arial" charset="0"/>
              </a:rPr>
              <a:t>Tri </a:t>
            </a:r>
            <a:r>
              <a:rPr sz="2800" dirty="0" err="1">
                <a:solidFill>
                  <a:srgbClr val="CCFFFF"/>
                </a:solidFill>
                <a:uFillTx/>
                <a:latin typeface="Arial" charset="0"/>
              </a:rPr>
              <a:t>giác</a:t>
            </a:r>
            <a:endParaRPr sz="2800" dirty="0">
              <a:solidFill>
                <a:srgbClr val="CCFFFF"/>
              </a:solidFill>
              <a:uFillTx/>
              <a:latin typeface="Arial" charset="0"/>
            </a:endParaRPr>
          </a:p>
          <a:p>
            <a:pPr marL="457200" indent="-457200" algn="l">
              <a:buAutoNum type="arabicPeriod"/>
            </a:pPr>
            <a:r>
              <a:rPr sz="2800" dirty="0" err="1">
                <a:solidFill>
                  <a:srgbClr val="CCFFFF"/>
                </a:solidFill>
                <a:uFillTx/>
                <a:latin typeface="Arial" charset="0"/>
              </a:rPr>
              <a:t>Sinh</a:t>
            </a:r>
            <a:r>
              <a:rPr sz="2800" dirty="0">
                <a:solidFill>
                  <a:srgbClr val="CCFFFF"/>
                </a:solidFill>
                <a:uFillTx/>
                <a:latin typeface="Arial" charset="0"/>
              </a:rPr>
              <a:t> </a:t>
            </a:r>
            <a:r>
              <a:rPr sz="2800" dirty="0" err="1">
                <a:solidFill>
                  <a:srgbClr val="CCFFFF"/>
                </a:solidFill>
                <a:uFillTx/>
                <a:latin typeface="Arial" charset="0"/>
              </a:rPr>
              <a:t>hiệu</a:t>
            </a:r>
            <a:endParaRPr sz="2800" dirty="0">
              <a:solidFill>
                <a:srgbClr val="CCFFFF"/>
              </a:solidFill>
              <a:uFillTx/>
              <a:latin typeface="Arial" charset="0"/>
            </a:endParaRPr>
          </a:p>
          <a:p>
            <a:pPr marL="457200" indent="-457200" algn="l">
              <a:buAutoNum type="arabicPeriod"/>
            </a:pPr>
            <a:r>
              <a:rPr sz="2800" dirty="0" err="1">
                <a:solidFill>
                  <a:srgbClr val="CCFFFF"/>
                </a:solidFill>
                <a:uFillTx/>
                <a:latin typeface="Arial" charset="0"/>
              </a:rPr>
              <a:t>Tưới</a:t>
            </a:r>
            <a:r>
              <a:rPr sz="2800" dirty="0">
                <a:solidFill>
                  <a:srgbClr val="CCFFFF"/>
                </a:solidFill>
                <a:uFillTx/>
                <a:latin typeface="Arial" charset="0"/>
              </a:rPr>
              <a:t> </a:t>
            </a:r>
            <a:r>
              <a:rPr sz="2800" dirty="0" err="1">
                <a:solidFill>
                  <a:srgbClr val="CCFFFF"/>
                </a:solidFill>
                <a:uFillTx/>
                <a:latin typeface="Arial" charset="0"/>
              </a:rPr>
              <a:t>máu</a:t>
            </a:r>
            <a:r>
              <a:rPr sz="2800" dirty="0">
                <a:solidFill>
                  <a:srgbClr val="CCFFFF"/>
                </a:solidFill>
                <a:uFillTx/>
                <a:latin typeface="Arial" charset="0"/>
              </a:rPr>
              <a:t> </a:t>
            </a:r>
            <a:r>
              <a:rPr sz="2800" dirty="0" err="1">
                <a:solidFill>
                  <a:srgbClr val="CCFFFF"/>
                </a:solidFill>
                <a:uFillTx/>
                <a:latin typeface="Arial" charset="0"/>
              </a:rPr>
              <a:t>ngoại</a:t>
            </a:r>
            <a:r>
              <a:rPr sz="2800" dirty="0">
                <a:solidFill>
                  <a:srgbClr val="CCFFFF"/>
                </a:solidFill>
                <a:uFillTx/>
                <a:latin typeface="Arial" charset="0"/>
              </a:rPr>
              <a:t> </a:t>
            </a:r>
            <a:r>
              <a:rPr sz="2800" dirty="0" err="1">
                <a:solidFill>
                  <a:srgbClr val="CCFFFF"/>
                </a:solidFill>
                <a:uFillTx/>
                <a:latin typeface="Arial" charset="0"/>
              </a:rPr>
              <a:t>biên</a:t>
            </a:r>
            <a:endParaRPr sz="2800" dirty="0">
              <a:solidFill>
                <a:srgbClr val="CCFFFF"/>
              </a:solidFill>
              <a:uFillTx/>
              <a:latin typeface="Arial" charset="0"/>
            </a:endParaRPr>
          </a:p>
          <a:p>
            <a:pPr marL="457200" indent="-457200" algn="l">
              <a:buAutoNum type="arabicPeriod"/>
            </a:pPr>
            <a:r>
              <a:rPr sz="2800" dirty="0" err="1">
                <a:solidFill>
                  <a:srgbClr val="CCFFFF"/>
                </a:solidFill>
                <a:uFillTx/>
                <a:latin typeface="Arial" charset="0"/>
              </a:rPr>
              <a:t>Nước</a:t>
            </a:r>
            <a:r>
              <a:rPr sz="2800" dirty="0">
                <a:solidFill>
                  <a:srgbClr val="CCFFFF"/>
                </a:solidFill>
                <a:uFillTx/>
                <a:latin typeface="Arial" charset="0"/>
              </a:rPr>
              <a:t> </a:t>
            </a:r>
            <a:r>
              <a:rPr sz="2800" dirty="0" err="1">
                <a:solidFill>
                  <a:srgbClr val="CCFFFF"/>
                </a:solidFill>
                <a:uFillTx/>
                <a:latin typeface="Arial" charset="0"/>
              </a:rPr>
              <a:t>tiểu</a:t>
            </a:r>
            <a:endParaRPr sz="2800" dirty="0">
              <a:solidFill>
                <a:srgbClr val="CCFFFF"/>
              </a:solidFill>
              <a:uFillTx/>
              <a:latin typeface="Arial" charset="0"/>
            </a:endParaRPr>
          </a:p>
        </p:txBody>
      </p:sp>
      <p:sp>
        <p:nvSpPr>
          <p:cNvPr id="3" name="Left Arrow 2"/>
          <p:cNvSpPr>
            <a:spLocks/>
          </p:cNvSpPr>
          <p:nvPr/>
        </p:nvSpPr>
        <p:spPr bwMode="auto">
          <a:xfrm rot="-10800000">
            <a:off x="304800" y="5696696"/>
            <a:ext cx="696886" cy="455116"/>
          </a:xfrm>
          <a:prstGeom prst="leftArrow">
            <a:avLst>
              <a:gd name="adj1" fmla="val 50000"/>
              <a:gd name="adj2" fmla="val 50000"/>
            </a:avLst>
          </a:prstGeom>
          <a:solidFill>
            <a:srgbClr val="00FF00"/>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ctr"/>
            <a:endParaRPr kumimoji="0" lang="en-US" sz="2400" b="0" i="0" u="none" strike="noStrike" cap="none" normalizeH="0" baseline="0">
              <a:ln>
                <a:noFill/>
              </a:ln>
              <a:solidFill>
                <a:schemeClr val="tx1"/>
              </a:solidFill>
              <a:effectLst/>
              <a:uFillTx/>
              <a:latin typeface="Arial"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Life-threatening injuries </a:t>
            </a:r>
            <a:r>
              <a:rPr lang="en-US" sz="2400">
                <a:solidFill>
                  <a:schemeClr val="bg1"/>
                </a:solidFill>
                <a:uFillTx/>
                <a:latin typeface="Arial" charset="0"/>
              </a:rPr>
              <a:t>(tổn thương "chết người")</a:t>
            </a:r>
          </a:p>
        </p:txBody>
      </p:sp>
      <p:sp>
        <p:nvSpPr>
          <p:cNvPr id="22531" name="Content Placeholder 2"/>
          <p:cNvSpPr>
            <a:spLocks noGrp="1"/>
          </p:cNvSpPr>
          <p:nvPr>
            <p:ph idx="1"/>
          </p:nvPr>
        </p:nvSpPr>
        <p:spPr>
          <a:xfrm>
            <a:off x="381000" y="1447800"/>
            <a:ext cx="8763000" cy="5105400"/>
          </a:xfrm>
        </p:spPr>
        <p:txBody>
          <a:bodyPr/>
          <a:lstStyle/>
          <a:p>
            <a:pPr marL="514350" indent="-514350" eaLnBrk="1" hangingPunct="1">
              <a:buFontTx/>
              <a:buAutoNum type="arabicPeriod"/>
            </a:pPr>
            <a:r>
              <a:rPr lang="en-US" sz="2800">
                <a:uFillTx/>
                <a:latin typeface="Arial" charset="0"/>
              </a:rPr>
              <a:t>Massive hemothorax (TMMP lượng nhiều)</a:t>
            </a:r>
          </a:p>
          <a:p>
            <a:pPr marL="514350" indent="-514350" eaLnBrk="1" hangingPunct="1">
              <a:buFontTx/>
              <a:buAutoNum type="arabicPeriod"/>
            </a:pPr>
            <a:r>
              <a:rPr lang="en-US" sz="2800">
                <a:uFillTx/>
                <a:latin typeface="Arial" charset="0"/>
              </a:rPr>
              <a:t>Cardiac tamponade (chèn ép tim)</a:t>
            </a:r>
          </a:p>
          <a:p>
            <a:pPr marL="514350" indent="-514350" eaLnBrk="1" hangingPunct="1">
              <a:buFontTx/>
              <a:buAutoNum type="arabicPeriod"/>
            </a:pPr>
            <a:r>
              <a:rPr lang="en-US" sz="2800">
                <a:uFillTx/>
                <a:latin typeface="Arial" charset="0"/>
              </a:rPr>
              <a:t>Massive hemoperitoneum (TMPM </a:t>
            </a:r>
            <a:r>
              <a:rPr sz="2800" b="0" i="0" u="none">
                <a:solidFill>
                  <a:srgbClr val="FFFFFF"/>
                </a:solidFill>
                <a:uFillTx/>
                <a:latin typeface="Arial" charset="0"/>
              </a:rPr>
              <a:t>lượng nhiều)</a:t>
            </a:r>
            <a:endParaRPr lang="en-US" sz="2800">
              <a:uFillTx/>
              <a:latin typeface="Arial" charset="0"/>
            </a:endParaRPr>
          </a:p>
          <a:p>
            <a:pPr marL="514350" indent="-514350" eaLnBrk="1" hangingPunct="1">
              <a:buFontTx/>
              <a:buAutoNum type="arabicPeriod"/>
            </a:pPr>
            <a:r>
              <a:rPr lang="en-US" sz="2800">
                <a:uFillTx/>
                <a:latin typeface="Arial" charset="0"/>
              </a:rPr>
              <a:t>Mechanically unstable pelvic fractures (gãy KC)</a:t>
            </a:r>
          </a:p>
        </p:txBody>
      </p:sp>
      <p:sp>
        <p:nvSpPr>
          <p:cNvPr id="22532" name="TextBox 4"/>
          <p:cNvSpPr txBox="1">
            <a:spLocks noChangeArrowheads="1"/>
          </p:cNvSpPr>
          <p:nvPr/>
        </p:nvSpPr>
        <p:spPr bwMode="auto">
          <a:xfrm>
            <a:off x="2133600" y="3886200"/>
            <a:ext cx="4953000" cy="2062163"/>
          </a:xfrm>
          <a:prstGeom prst="rect">
            <a:avLst/>
          </a:prstGeom>
          <a:noFill/>
          <a:ln w="9525">
            <a:solidFill>
              <a:srgbClr val="FF99CC"/>
            </a:solidFill>
            <a:miter lim="800000"/>
          </a:ln>
        </p:spPr>
        <p:txBody>
          <a:bodyPr>
            <a:spAutoFit/>
          </a:bodyPr>
          <a:lstStyle/>
          <a:p>
            <a:pPr marL="514350" indent="-514350" algn="l">
              <a:buFont typeface="Wingdings" pitchFamily="2" charset="2"/>
              <a:buChar char="à"/>
            </a:pPr>
            <a:r>
              <a:rPr lang="en-US" sz="3200">
                <a:solidFill>
                  <a:srgbClr val="FF99CC"/>
                </a:solidFill>
                <a:uFillTx/>
                <a:sym typeface="Wingdings" pitchFamily="2" charset="2"/>
              </a:rPr>
              <a:t>BN đa CT cần:</a:t>
            </a:r>
          </a:p>
          <a:p>
            <a:pPr marL="914400" lvl="1" indent="-514350" algn="l">
              <a:buFontTx/>
              <a:buChar char="-"/>
            </a:pPr>
            <a:r>
              <a:rPr lang="en-US" sz="3200">
                <a:solidFill>
                  <a:srgbClr val="FF99CC"/>
                </a:solidFill>
                <a:uFillTx/>
                <a:sym typeface="Wingdings" pitchFamily="2" charset="2"/>
              </a:rPr>
              <a:t>X quang ngực</a:t>
            </a:r>
          </a:p>
          <a:p>
            <a:pPr marL="914400" lvl="1" indent="-514350" algn="l">
              <a:buFontTx/>
              <a:buChar char="-"/>
            </a:pPr>
            <a:r>
              <a:rPr lang="en-US" sz="3200">
                <a:solidFill>
                  <a:srgbClr val="FF99CC"/>
                </a:solidFill>
                <a:uFillTx/>
                <a:sym typeface="Wingdings" pitchFamily="2" charset="2"/>
              </a:rPr>
              <a:t>X quang khung chậu</a:t>
            </a:r>
          </a:p>
          <a:p>
            <a:pPr marL="914400" lvl="1" indent="-514350" algn="l">
              <a:buFontTx/>
              <a:buChar char="-"/>
            </a:pPr>
            <a:r>
              <a:rPr lang="en-US" sz="3200">
                <a:solidFill>
                  <a:srgbClr val="FF99CC"/>
                </a:solidFill>
                <a:uFillTx/>
                <a:sym typeface="Wingdings" pitchFamily="2" charset="2"/>
              </a:rPr>
              <a:t>FAST</a:t>
            </a:r>
            <a:endParaRPr lang="en-US" sz="3200">
              <a:solidFill>
                <a:srgbClr val="FF99CC"/>
              </a:solidFill>
              <a:uFillTx/>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Persistent hypotension</a:t>
            </a:r>
          </a:p>
        </p:txBody>
      </p:sp>
      <p:sp>
        <p:nvSpPr>
          <p:cNvPr id="34819" name="Content Placeholder 4"/>
          <p:cNvSpPr>
            <a:spLocks noGrp="1"/>
          </p:cNvSpPr>
          <p:nvPr>
            <p:ph idx="1"/>
          </p:nvPr>
        </p:nvSpPr>
        <p:spPr>
          <a:xfrm>
            <a:off x="1447800" y="1143000"/>
            <a:ext cx="7315200" cy="4267200"/>
          </a:xfrm>
        </p:spPr>
        <p:txBody>
          <a:bodyPr/>
          <a:lstStyle/>
          <a:p>
            <a:r>
              <a:rPr lang="en-US" dirty="0" err="1">
                <a:uFillTx/>
              </a:rPr>
              <a:t>Heamorrhagic</a:t>
            </a:r>
            <a:endParaRPr lang="en-US" dirty="0">
              <a:uFillTx/>
            </a:endParaRPr>
          </a:p>
          <a:p>
            <a:r>
              <a:rPr lang="en-US" dirty="0" err="1">
                <a:uFillTx/>
              </a:rPr>
              <a:t>Cardiogenic</a:t>
            </a:r>
            <a:endParaRPr lang="en-US" dirty="0">
              <a:uFillTx/>
            </a:endParaRPr>
          </a:p>
          <a:p>
            <a:pPr lvl="1"/>
            <a:r>
              <a:rPr lang="en-US" dirty="0">
                <a:uFillTx/>
              </a:rPr>
              <a:t>Tension </a:t>
            </a:r>
            <a:r>
              <a:rPr lang="en-US" dirty="0" err="1">
                <a:uFillTx/>
              </a:rPr>
              <a:t>pneumothorax</a:t>
            </a:r>
            <a:endParaRPr lang="en-US" dirty="0">
              <a:uFillTx/>
            </a:endParaRPr>
          </a:p>
          <a:p>
            <a:pPr lvl="1"/>
            <a:r>
              <a:rPr lang="en-US" dirty="0">
                <a:uFillTx/>
              </a:rPr>
              <a:t>Pericardial </a:t>
            </a:r>
            <a:r>
              <a:rPr lang="en-US" dirty="0" err="1">
                <a:uFillTx/>
              </a:rPr>
              <a:t>tempnade</a:t>
            </a:r>
            <a:endParaRPr lang="en-US" dirty="0">
              <a:uFillTx/>
            </a:endParaRPr>
          </a:p>
          <a:p>
            <a:pPr lvl="1"/>
            <a:r>
              <a:rPr lang="en-US" dirty="0">
                <a:uFillTx/>
              </a:rPr>
              <a:t>Blunt cardiac inj.</a:t>
            </a:r>
          </a:p>
          <a:p>
            <a:pPr lvl="1"/>
            <a:r>
              <a:rPr lang="en-US" dirty="0">
                <a:uFillTx/>
              </a:rPr>
              <a:t>Myocardial infarction</a:t>
            </a:r>
          </a:p>
          <a:p>
            <a:pPr lvl="1"/>
            <a:r>
              <a:rPr lang="en-US" dirty="0" err="1">
                <a:uFillTx/>
              </a:rPr>
              <a:t>Bronchovenous</a:t>
            </a:r>
            <a:r>
              <a:rPr lang="en-US" dirty="0">
                <a:uFillTx/>
              </a:rPr>
              <a:t> air embolism</a:t>
            </a:r>
          </a:p>
          <a:p>
            <a:r>
              <a:rPr lang="en-US" dirty="0" err="1">
                <a:uFillTx/>
              </a:rPr>
              <a:t>Neurogenic</a:t>
            </a:r>
            <a:endParaRPr lang="en-US" dirty="0">
              <a:uFillTx/>
            </a:endParaRPr>
          </a:p>
          <a:p>
            <a:r>
              <a:rPr lang="en-US" dirty="0">
                <a:uFillTx/>
              </a:rPr>
              <a:t>Septic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dirty="0" err="1">
                <a:solidFill>
                  <a:schemeClr val="bg1"/>
                </a:solidFill>
                <a:uFillTx/>
              </a:rPr>
              <a:t>Heamorrhage</a:t>
            </a:r>
            <a:r>
              <a:rPr lang="en-US" sz="3200" dirty="0">
                <a:solidFill>
                  <a:schemeClr val="bg1"/>
                </a:solidFill>
                <a:uFillTx/>
              </a:rPr>
              <a:t> </a:t>
            </a:r>
          </a:p>
        </p:txBody>
      </p:sp>
      <p:sp>
        <p:nvSpPr>
          <p:cNvPr id="34819" name="Content Placeholder 4"/>
          <p:cNvSpPr>
            <a:spLocks noGrp="1"/>
          </p:cNvSpPr>
          <p:nvPr>
            <p:ph idx="1"/>
          </p:nvPr>
        </p:nvSpPr>
        <p:spPr>
          <a:xfrm>
            <a:off x="990600" y="1219200"/>
            <a:ext cx="8153400" cy="4267200"/>
          </a:xfrm>
        </p:spPr>
        <p:txBody>
          <a:bodyPr/>
          <a:lstStyle/>
          <a:p>
            <a:r>
              <a:rPr lang="en-US" dirty="0">
                <a:uFillTx/>
              </a:rPr>
              <a:t>LS</a:t>
            </a:r>
          </a:p>
          <a:p>
            <a:pPr lvl="1"/>
            <a:r>
              <a:rPr lang="en-US" dirty="0">
                <a:uFillTx/>
              </a:rPr>
              <a:t>Visual inspection: </a:t>
            </a:r>
            <a:r>
              <a:rPr lang="en-US" dirty="0" err="1">
                <a:uFillTx/>
              </a:rPr>
              <a:t>đầu</a:t>
            </a:r>
            <a:r>
              <a:rPr lang="en-US" dirty="0">
                <a:uFillTx/>
              </a:rPr>
              <a:t>, </a:t>
            </a:r>
            <a:r>
              <a:rPr lang="en-US" dirty="0" err="1">
                <a:uFillTx/>
              </a:rPr>
              <a:t>ngực</a:t>
            </a:r>
            <a:r>
              <a:rPr lang="en-US" dirty="0">
                <a:uFillTx/>
              </a:rPr>
              <a:t>, </a:t>
            </a:r>
            <a:r>
              <a:rPr lang="en-US" dirty="0" err="1">
                <a:uFillTx/>
              </a:rPr>
              <a:t>bụng</a:t>
            </a:r>
            <a:r>
              <a:rPr lang="en-US" dirty="0">
                <a:uFillTx/>
              </a:rPr>
              <a:t>, </a:t>
            </a:r>
            <a:r>
              <a:rPr lang="en-US" dirty="0" err="1">
                <a:uFillTx/>
              </a:rPr>
              <a:t>chậu</a:t>
            </a:r>
            <a:r>
              <a:rPr lang="en-US" dirty="0">
                <a:uFillTx/>
              </a:rPr>
              <a:t>, chi</a:t>
            </a:r>
          </a:p>
          <a:p>
            <a:pPr lvl="1"/>
            <a:r>
              <a:rPr lang="en-US" dirty="0" err="1">
                <a:uFillTx/>
              </a:rPr>
              <a:t>Cơ</a:t>
            </a:r>
            <a:r>
              <a:rPr lang="en-US" dirty="0">
                <a:uFillTx/>
              </a:rPr>
              <a:t> </a:t>
            </a:r>
            <a:r>
              <a:rPr lang="en-US" dirty="0" err="1">
                <a:uFillTx/>
              </a:rPr>
              <a:t>chế</a:t>
            </a:r>
            <a:r>
              <a:rPr lang="en-US" dirty="0">
                <a:uFillTx/>
              </a:rPr>
              <a:t> CT</a:t>
            </a:r>
          </a:p>
          <a:p>
            <a:pPr lvl="1"/>
            <a:r>
              <a:rPr lang="en-US" dirty="0">
                <a:uFillTx/>
              </a:rPr>
              <a:t>FAST </a:t>
            </a:r>
            <a:r>
              <a:rPr lang="en-US" dirty="0">
                <a:uFillTx/>
                <a:sym typeface="Wingdings" pitchFamily="2" charset="2"/>
              </a:rPr>
              <a:t>--&gt; </a:t>
            </a:r>
            <a:r>
              <a:rPr lang="en-US" dirty="0" err="1">
                <a:uFillTx/>
                <a:sym typeface="Wingdings" pitchFamily="2" charset="2"/>
              </a:rPr>
              <a:t>chọc</a:t>
            </a:r>
            <a:r>
              <a:rPr lang="en-US" dirty="0">
                <a:uFillTx/>
                <a:sym typeface="Wingdings" pitchFamily="2" charset="2"/>
              </a:rPr>
              <a:t> </a:t>
            </a:r>
            <a:r>
              <a:rPr lang="en-US" dirty="0" err="1">
                <a:uFillTx/>
                <a:sym typeface="Wingdings" pitchFamily="2" charset="2"/>
              </a:rPr>
              <a:t>hút</a:t>
            </a:r>
            <a:r>
              <a:rPr lang="en-US" dirty="0">
                <a:uFillTx/>
                <a:sym typeface="Wingdings" pitchFamily="2" charset="2"/>
              </a:rPr>
              <a:t> ổ </a:t>
            </a:r>
            <a:r>
              <a:rPr lang="en-US" dirty="0" err="1">
                <a:uFillTx/>
                <a:sym typeface="Wingdings" pitchFamily="2" charset="2"/>
              </a:rPr>
              <a:t>bụng</a:t>
            </a:r>
            <a:endParaRPr lang="en-US" dirty="0">
              <a:uFillTx/>
            </a:endParaRPr>
          </a:p>
          <a:p>
            <a:pPr lvl="1"/>
            <a:r>
              <a:rPr lang="en-US" dirty="0">
                <a:uFillTx/>
              </a:rPr>
              <a:t>XQ </a:t>
            </a:r>
            <a:r>
              <a:rPr lang="en-US" dirty="0" err="1">
                <a:uFillTx/>
              </a:rPr>
              <a:t>ngực</a:t>
            </a:r>
            <a:r>
              <a:rPr lang="en-US" dirty="0">
                <a:uFillTx/>
              </a:rPr>
              <a:t> </a:t>
            </a:r>
            <a:r>
              <a:rPr lang="en-US" dirty="0" err="1">
                <a:uFillTx/>
              </a:rPr>
              <a:t>và</a:t>
            </a:r>
            <a:r>
              <a:rPr lang="en-US" dirty="0">
                <a:uFillTx/>
              </a:rPr>
              <a:t> </a:t>
            </a:r>
            <a:r>
              <a:rPr lang="en-US" dirty="0" err="1">
                <a:uFillTx/>
              </a:rPr>
              <a:t>khung</a:t>
            </a:r>
            <a:r>
              <a:rPr lang="en-US" dirty="0">
                <a:uFillTx/>
              </a:rPr>
              <a:t> </a:t>
            </a:r>
            <a:r>
              <a:rPr lang="en-US" dirty="0" err="1">
                <a:uFillTx/>
              </a:rPr>
              <a:t>chậu</a:t>
            </a:r>
            <a:endParaRPr lang="en-US" dirty="0">
              <a:uFillTx/>
            </a:endParaRPr>
          </a:p>
          <a:p>
            <a:r>
              <a:rPr lang="en-US" dirty="0">
                <a:uFillTx/>
              </a:rPr>
              <a:t>CĐ </a:t>
            </a:r>
            <a:r>
              <a:rPr lang="en-US" dirty="0" err="1">
                <a:uFillTx/>
              </a:rPr>
              <a:t>mổ</a:t>
            </a:r>
            <a:r>
              <a:rPr lang="en-US" dirty="0">
                <a:uFillTx/>
              </a:rPr>
              <a:t>: </a:t>
            </a:r>
            <a:r>
              <a:rPr lang="en-US" dirty="0" err="1">
                <a:uFillTx/>
              </a:rPr>
              <a:t>bn</a:t>
            </a:r>
            <a:r>
              <a:rPr lang="en-US" dirty="0">
                <a:uFillTx/>
              </a:rPr>
              <a:t> </a:t>
            </a:r>
            <a:r>
              <a:rPr lang="en-US" dirty="0" err="1">
                <a:uFillTx/>
              </a:rPr>
              <a:t>tụt</a:t>
            </a:r>
            <a:r>
              <a:rPr lang="en-US" dirty="0">
                <a:uFillTx/>
              </a:rPr>
              <a:t> HA </a:t>
            </a:r>
            <a:r>
              <a:rPr lang="en-US" dirty="0" err="1">
                <a:uFillTx/>
              </a:rPr>
              <a:t>kèm</a:t>
            </a:r>
            <a:endParaRPr lang="en-US" dirty="0">
              <a:uFillTx/>
            </a:endParaRPr>
          </a:p>
          <a:p>
            <a:pPr lvl="1"/>
            <a:r>
              <a:rPr lang="en-US" dirty="0">
                <a:uFillTx/>
              </a:rPr>
              <a:t>TMMP </a:t>
            </a:r>
            <a:r>
              <a:rPr lang="en-US" dirty="0" err="1">
                <a:uFillTx/>
              </a:rPr>
              <a:t>lượng</a:t>
            </a:r>
            <a:r>
              <a:rPr lang="en-US" dirty="0">
                <a:uFillTx/>
              </a:rPr>
              <a:t> </a:t>
            </a:r>
            <a:r>
              <a:rPr lang="en-US" dirty="0" err="1">
                <a:uFillTx/>
              </a:rPr>
              <a:t>nhiều</a:t>
            </a:r>
            <a:endParaRPr lang="en-US" dirty="0">
              <a:uFillTx/>
            </a:endParaRPr>
          </a:p>
          <a:p>
            <a:pPr lvl="1"/>
            <a:r>
              <a:rPr lang="en-US" dirty="0">
                <a:uFillTx/>
              </a:rPr>
              <a:t>FAST </a:t>
            </a:r>
            <a:r>
              <a:rPr lang="en-US" dirty="0" err="1">
                <a:uFillTx/>
              </a:rPr>
              <a:t>có</a:t>
            </a:r>
            <a:r>
              <a:rPr lang="en-US" dirty="0">
                <a:uFillTx/>
              </a:rPr>
              <a:t> </a:t>
            </a:r>
            <a:r>
              <a:rPr lang="en-US" dirty="0" err="1">
                <a:uFillTx/>
              </a:rPr>
              <a:t>dịch</a:t>
            </a:r>
            <a:r>
              <a:rPr lang="en-US" dirty="0">
                <a:uFillTx/>
              </a:rPr>
              <a:t> </a:t>
            </a:r>
            <a:r>
              <a:rPr lang="en-US" dirty="0" err="1">
                <a:uFillTx/>
              </a:rPr>
              <a:t>tự</a:t>
            </a:r>
            <a:r>
              <a:rPr lang="en-US" dirty="0">
                <a:uFillTx/>
              </a:rPr>
              <a:t> do ổ </a:t>
            </a:r>
            <a:r>
              <a:rPr lang="en-US" dirty="0" err="1">
                <a:uFillTx/>
              </a:rPr>
              <a:t>bụng</a:t>
            </a:r>
            <a:r>
              <a:rPr lang="en-US" dirty="0">
                <a:uFillTx/>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Tràn máu màng phổi lượng nhiều</a:t>
            </a:r>
          </a:p>
        </p:txBody>
      </p:sp>
      <p:pic>
        <p:nvPicPr>
          <p:cNvPr id="2" name="Picture 1"/>
          <p:cNvPicPr/>
          <p:nvPr/>
        </p:nvPicPr>
        <p:blipFill>
          <a:blip r:embed="rId3"/>
          <a:stretch>
            <a:fillRect/>
          </a:stretch>
        </p:blipFill>
        <p:spPr>
          <a:xfrm>
            <a:off x="2257298" y="1571690"/>
            <a:ext cx="4614202" cy="4127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Chèn ép tim</a:t>
            </a:r>
          </a:p>
        </p:txBody>
      </p:sp>
      <p:pic>
        <p:nvPicPr>
          <p:cNvPr id="2" name="Picture 1"/>
          <p:cNvPicPr/>
          <p:nvPr/>
        </p:nvPicPr>
        <p:blipFill>
          <a:blip r:embed="rId3"/>
          <a:stretch>
            <a:fillRect/>
          </a:stretch>
        </p:blipFill>
        <p:spPr>
          <a:xfrm>
            <a:off x="439490" y="1360513"/>
            <a:ext cx="3083339" cy="3990204"/>
          </a:xfrm>
          <a:prstGeom prst="rect">
            <a:avLst/>
          </a:prstGeom>
        </p:spPr>
      </p:pic>
      <p:pic>
        <p:nvPicPr>
          <p:cNvPr id="3" name="Picture 2"/>
          <p:cNvPicPr/>
          <p:nvPr/>
        </p:nvPicPr>
        <p:blipFill>
          <a:blip r:embed="rId4"/>
          <a:stretch>
            <a:fillRect/>
          </a:stretch>
        </p:blipFill>
        <p:spPr>
          <a:xfrm>
            <a:off x="3632260" y="1356824"/>
            <a:ext cx="5321681" cy="39912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D</a:t>
            </a:r>
            <a:r>
              <a:rPr lang="en-US" sz="3200">
                <a:solidFill>
                  <a:schemeClr val="bg1"/>
                </a:solidFill>
                <a:uFillTx/>
              </a:rPr>
              <a:t>isability and exposure</a:t>
            </a:r>
          </a:p>
        </p:txBody>
      </p:sp>
      <p:sp>
        <p:nvSpPr>
          <p:cNvPr id="2" name="Pentagon 1"/>
          <p:cNvSpPr>
            <a:spLocks/>
          </p:cNvSpPr>
          <p:nvPr/>
        </p:nvSpPr>
        <p:spPr bwMode="auto">
          <a:xfrm>
            <a:off x="1277625" y="2200617"/>
            <a:ext cx="3273257" cy="1956947"/>
          </a:xfrm>
          <a:prstGeom prst="homePlate">
            <a:avLst>
              <a:gd name="adj" fmla="val 50000"/>
            </a:avLst>
          </a:prstGeom>
          <a:solidFill>
            <a:srgbClr val="000080"/>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l"/>
            <a:r>
              <a:rPr kumimoji="0" lang="en-US" sz="2800" b="0" i="0" u="none" strike="noStrike" cap="none" normalizeH="0" baseline="0">
                <a:ln>
                  <a:noFill/>
                </a:ln>
                <a:solidFill>
                  <a:srgbClr val="CCFFFF"/>
                </a:solidFill>
                <a:effectLst/>
                <a:uFillTx/>
                <a:latin typeface="Arial" charset="0"/>
              </a:rPr>
              <a:t>Hypoxia</a:t>
            </a:r>
          </a:p>
          <a:p>
            <a:pPr algn="l"/>
            <a:r>
              <a:rPr kumimoji="0" lang="en-US" sz="2800" b="0" i="0" u="none" strike="noStrike" cap="none" normalizeH="0" baseline="0">
                <a:ln>
                  <a:noFill/>
                </a:ln>
                <a:solidFill>
                  <a:srgbClr val="CCFFFF"/>
                </a:solidFill>
                <a:effectLst/>
                <a:uFillTx/>
                <a:latin typeface="Arial" charset="0"/>
              </a:rPr>
              <a:t>Hypercapbia</a:t>
            </a:r>
          </a:p>
          <a:p>
            <a:pPr algn="l"/>
            <a:r>
              <a:rPr kumimoji="0" lang="en-US" sz="2800" b="0" i="0" u="none" strike="noStrike" cap="none" normalizeH="0" baseline="0">
                <a:ln>
                  <a:noFill/>
                </a:ln>
                <a:solidFill>
                  <a:srgbClr val="CCFFFF"/>
                </a:solidFill>
                <a:effectLst/>
                <a:uFillTx/>
                <a:latin typeface="Arial" charset="0"/>
              </a:rPr>
              <a:t>Hypovolemia</a:t>
            </a:r>
          </a:p>
        </p:txBody>
      </p:sp>
      <p:graphicFrame>
        <p:nvGraphicFramePr>
          <p:cNvPr id="14" name="Content Placeholder 13"/>
          <p:cNvGraphicFramePr>
            <a:graphicFrameLocks noGrp="1"/>
          </p:cNvGraphicFramePr>
          <p:nvPr>
            <p:ph idx="1"/>
          </p:nvPr>
        </p:nvGraphicFramePr>
        <p:xfrm>
          <a:off x="228600" y="12954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ounded Rectangle 2"/>
          <p:cNvSpPr>
            <a:spLocks/>
          </p:cNvSpPr>
          <p:nvPr/>
        </p:nvSpPr>
        <p:spPr bwMode="auto">
          <a:xfrm>
            <a:off x="4656471" y="2626526"/>
            <a:ext cx="2586928" cy="1203712"/>
          </a:xfrm>
          <a:prstGeom prst="roundRect">
            <a:avLst>
              <a:gd name="adj" fmla="val 16667"/>
            </a:avLst>
          </a:prstGeom>
          <a:solidFill>
            <a:srgbClr val="FFFF99"/>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ctr"/>
            <a:r>
              <a:rPr kumimoji="0" lang="en-US" sz="2400" b="1" i="0" u="none" strike="noStrike" cap="none" normalizeH="0" baseline="0">
                <a:ln>
                  <a:noFill/>
                </a:ln>
                <a:solidFill>
                  <a:srgbClr val="FF0000"/>
                </a:solidFill>
                <a:effectLst/>
                <a:uFillTx/>
                <a:latin typeface="Arial" charset="0"/>
              </a:rPr>
              <a:t>CNS Injuries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D</a:t>
            </a:r>
            <a:r>
              <a:rPr lang="en-US" sz="3200">
                <a:solidFill>
                  <a:schemeClr val="bg1"/>
                </a:solidFill>
                <a:uFillTx/>
              </a:rPr>
              <a:t>isability and exposure</a:t>
            </a:r>
          </a:p>
        </p:txBody>
      </p:sp>
      <p:pic>
        <p:nvPicPr>
          <p:cNvPr id="31747" name="Content Placeholder 11" descr="glasgow.jpg"/>
          <p:cNvPicPr>
            <a:picLocks noGrp="1" noChangeAspect="1"/>
          </p:cNvPicPr>
          <p:nvPr>
            <p:ph idx="1"/>
          </p:nvPr>
        </p:nvPicPr>
        <p:blipFill>
          <a:blip r:embed="rId3"/>
          <a:srcRect/>
          <a:stretch>
            <a:fillRect/>
          </a:stretch>
        </p:blipFill>
        <p:spPr>
          <a:xfrm>
            <a:off x="1371600" y="1184275"/>
            <a:ext cx="6915150" cy="567372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7625" y="533400"/>
            <a:ext cx="8305800" cy="504825"/>
          </a:xfrm>
        </p:spPr>
        <p:txBody>
          <a:bodyPr/>
          <a:lstStyle/>
          <a:p>
            <a:pPr eaLnBrk="1" hangingPunct="1">
              <a:defRPr>
                <a:uFillTx/>
              </a:defRPr>
            </a:pPr>
            <a:r>
              <a:rPr lang="en-US" sz="3200" kern="1200" dirty="0">
                <a:solidFill>
                  <a:schemeClr val="bg1"/>
                </a:solidFill>
                <a:uFillTx/>
              </a:rPr>
              <a:t>Emergency department </a:t>
            </a:r>
            <a:r>
              <a:rPr lang="en-US" sz="3200" kern="1200" dirty="0" err="1">
                <a:solidFill>
                  <a:schemeClr val="bg1"/>
                </a:solidFill>
                <a:uFillTx/>
              </a:rPr>
              <a:t>thoracotomy</a:t>
            </a:r>
            <a:r>
              <a:rPr lang="en-US" sz="3200" kern="1200" dirty="0">
                <a:solidFill>
                  <a:schemeClr val="bg1"/>
                </a:solidFill>
                <a:uFillTx/>
              </a:rPr>
              <a:t> (EDT)</a:t>
            </a:r>
            <a:endParaRPr lang="en-US" sz="3200" dirty="0">
              <a:solidFill>
                <a:schemeClr val="bg1"/>
              </a:solidFill>
              <a:uFillTx/>
            </a:endParaRPr>
          </a:p>
        </p:txBody>
      </p:sp>
      <p:sp>
        <p:nvSpPr>
          <p:cNvPr id="7" name="Content Placeholder 2"/>
          <p:cNvSpPr>
            <a:spLocks noGrp="1"/>
          </p:cNvSpPr>
          <p:nvPr>
            <p:ph idx="1"/>
          </p:nvPr>
        </p:nvSpPr>
        <p:spPr>
          <a:xfrm>
            <a:off x="609600" y="1371600"/>
            <a:ext cx="7772400" cy="5105400"/>
          </a:xfrm>
        </p:spPr>
        <p:txBody>
          <a:bodyPr/>
          <a:lstStyle/>
          <a:p>
            <a:pPr eaLnBrk="1" fontAlgn="t" hangingPunct="1">
              <a:defRPr>
                <a:uFillTx/>
              </a:defRPr>
            </a:pPr>
            <a:r>
              <a:rPr lang="en-US" sz="2800" dirty="0">
                <a:uFillTx/>
              </a:rPr>
              <a:t>Salvageable </a:t>
            </a:r>
            <a:r>
              <a:rPr lang="en-US" sz="2800" dirty="0" err="1">
                <a:uFillTx/>
              </a:rPr>
              <a:t>postinjury</a:t>
            </a:r>
            <a:r>
              <a:rPr lang="en-US" sz="2800" dirty="0">
                <a:uFillTx/>
              </a:rPr>
              <a:t> cardiac arrest</a:t>
            </a:r>
          </a:p>
          <a:p>
            <a:pPr lvl="1" eaLnBrk="1" hangingPunct="1">
              <a:defRPr>
                <a:uFillTx/>
              </a:defRPr>
            </a:pPr>
            <a:r>
              <a:rPr lang="en-US" sz="2400" dirty="0">
                <a:uFillTx/>
              </a:rPr>
              <a:t>Penetrating trauma: &lt;15 min of </a:t>
            </a:r>
            <a:r>
              <a:rPr lang="en-US" sz="2400" dirty="0" err="1">
                <a:uFillTx/>
              </a:rPr>
              <a:t>prehospital</a:t>
            </a:r>
            <a:r>
              <a:rPr lang="en-US" sz="2400" dirty="0">
                <a:uFillTx/>
              </a:rPr>
              <a:t> CPR</a:t>
            </a:r>
          </a:p>
          <a:p>
            <a:pPr lvl="1" eaLnBrk="1" hangingPunct="1">
              <a:defRPr>
                <a:uFillTx/>
              </a:defRPr>
            </a:pPr>
            <a:r>
              <a:rPr lang="en-US" sz="2400" dirty="0">
                <a:uFillTx/>
              </a:rPr>
              <a:t>Blunt trauma with: &lt;5 min of </a:t>
            </a:r>
            <a:r>
              <a:rPr lang="en-US" sz="2400" dirty="0" err="1">
                <a:uFillTx/>
              </a:rPr>
              <a:t>prehospital</a:t>
            </a:r>
            <a:r>
              <a:rPr lang="en-US" sz="2400" dirty="0">
                <a:uFillTx/>
              </a:rPr>
              <a:t> CPR</a:t>
            </a:r>
          </a:p>
          <a:p>
            <a:pPr eaLnBrk="1" fontAlgn="t" hangingPunct="1">
              <a:defRPr>
                <a:uFillTx/>
              </a:defRPr>
            </a:pPr>
            <a:r>
              <a:rPr lang="en-US" sz="2800" dirty="0">
                <a:uFillTx/>
              </a:rPr>
              <a:t>Persistent severe </a:t>
            </a:r>
            <a:r>
              <a:rPr lang="en-US" sz="2800" dirty="0" err="1">
                <a:uFillTx/>
              </a:rPr>
              <a:t>postinjury</a:t>
            </a:r>
            <a:r>
              <a:rPr lang="en-US" sz="2800" dirty="0">
                <a:uFillTx/>
              </a:rPr>
              <a:t> hypotension (SBP ≤60 mmHg) due to:</a:t>
            </a:r>
          </a:p>
          <a:p>
            <a:pPr lvl="1" eaLnBrk="1" fontAlgn="t" hangingPunct="1">
              <a:defRPr>
                <a:uFillTx/>
              </a:defRPr>
            </a:pPr>
            <a:r>
              <a:rPr lang="en-US" sz="2400" dirty="0">
                <a:uFillTx/>
              </a:rPr>
              <a:t>Cardiac</a:t>
            </a:r>
            <a:r>
              <a:rPr lang="en-US" sz="2400" dirty="0">
                <a:uFillTx/>
                <a:ea typeface="+mn-ea"/>
                <a:cs typeface="+mn-cs"/>
              </a:rPr>
              <a:t> </a:t>
            </a:r>
            <a:r>
              <a:rPr lang="en-US" sz="2400" dirty="0" err="1">
                <a:uFillTx/>
                <a:ea typeface="+mn-ea"/>
                <a:cs typeface="+mn-cs"/>
              </a:rPr>
              <a:t>tamponade</a:t>
            </a:r>
            <a:endParaRPr lang="en-US" sz="2400" dirty="0">
              <a:uFillTx/>
              <a:ea typeface="+mn-ea"/>
              <a:cs typeface="+mn-cs"/>
            </a:endParaRPr>
          </a:p>
          <a:p>
            <a:pPr lvl="1" eaLnBrk="1" fontAlgn="t" hangingPunct="1">
              <a:defRPr>
                <a:uFillTx/>
              </a:defRPr>
            </a:pPr>
            <a:r>
              <a:rPr lang="en-US" sz="2400" dirty="0">
                <a:uFillTx/>
                <a:ea typeface="+mn-ea"/>
                <a:cs typeface="+mn-cs"/>
              </a:rPr>
              <a:t>Hemorrhage (</a:t>
            </a:r>
            <a:r>
              <a:rPr lang="en-US" sz="2400" dirty="0" err="1">
                <a:uFillTx/>
                <a:ea typeface="+mn-ea"/>
                <a:cs typeface="+mn-cs"/>
              </a:rPr>
              <a:t>intrathoracic</a:t>
            </a:r>
            <a:r>
              <a:rPr lang="en-US" sz="2400" dirty="0">
                <a:uFillTx/>
                <a:ea typeface="+mn-ea"/>
                <a:cs typeface="+mn-cs"/>
              </a:rPr>
              <a:t>, intra-abdominal, extremity, cervical)</a:t>
            </a:r>
          </a:p>
          <a:p>
            <a:pPr lvl="1" eaLnBrk="1" fontAlgn="t" hangingPunct="1">
              <a:defRPr>
                <a:uFillTx/>
              </a:defRPr>
            </a:pPr>
            <a:r>
              <a:rPr lang="en-US" sz="2400" dirty="0">
                <a:uFillTx/>
                <a:ea typeface="+mn-ea"/>
                <a:cs typeface="+mn-cs"/>
              </a:rPr>
              <a:t>Air embolism</a:t>
            </a:r>
            <a:endParaRPr lang="en-US" sz="2400" dirty="0">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7625" y="485775"/>
            <a:ext cx="8305800" cy="504825"/>
          </a:xfrm>
        </p:spPr>
        <p:txBody>
          <a:bodyPr/>
          <a:lstStyle/>
          <a:p>
            <a:r>
              <a:rPr lang="en-US" sz="3200">
                <a:solidFill>
                  <a:schemeClr val="bg1"/>
                </a:solidFill>
                <a:uFillTx/>
              </a:rPr>
              <a:t>EDT</a:t>
            </a:r>
          </a:p>
        </p:txBody>
      </p:sp>
      <p:pic>
        <p:nvPicPr>
          <p:cNvPr id="29699" name="Content Placeholder 3"/>
          <p:cNvPicPr>
            <a:picLocks noGrp="1"/>
          </p:cNvPicPr>
          <p:nvPr>
            <p:ph idx="1"/>
          </p:nvPr>
        </p:nvPicPr>
        <p:blipFill>
          <a:blip r:embed="rId3"/>
          <a:srcRect/>
          <a:stretch>
            <a:fillRect/>
          </a:stretch>
        </p:blipFill>
        <p:spPr>
          <a:xfrm>
            <a:off x="0" y="1219200"/>
            <a:ext cx="9144000" cy="56388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7625" y="533400"/>
            <a:ext cx="8305800" cy="504825"/>
          </a:xfrm>
        </p:spPr>
        <p:txBody>
          <a:bodyPr/>
          <a:lstStyle/>
          <a:p>
            <a:pPr eaLnBrk="1" hangingPunct="1"/>
            <a:r>
              <a:rPr lang="en-US">
                <a:solidFill>
                  <a:schemeClr val="bg1"/>
                </a:solidFill>
                <a:uFillTx/>
              </a:rPr>
              <a:t>QUI TRÌNH</a:t>
            </a:r>
          </a:p>
        </p:txBody>
      </p:sp>
      <p:sp>
        <p:nvSpPr>
          <p:cNvPr id="6147" name="Content Placeholder 2"/>
          <p:cNvSpPr>
            <a:spLocks noGrp="1"/>
          </p:cNvSpPr>
          <p:nvPr>
            <p:ph idx="1"/>
          </p:nvPr>
        </p:nvSpPr>
        <p:spPr>
          <a:xfrm>
            <a:off x="762000" y="1676400"/>
            <a:ext cx="8077200" cy="4267200"/>
          </a:xfrm>
        </p:spPr>
        <p:txBody>
          <a:bodyPr/>
          <a:lstStyle/>
          <a:p>
            <a:pPr eaLnBrk="1" hangingPunct="1"/>
            <a:r>
              <a:rPr lang="en-US">
                <a:uFillTx/>
              </a:rPr>
              <a:t>ATLS: trình tự chuẩn cấp cứu bệnh nhân</a:t>
            </a:r>
          </a:p>
          <a:p>
            <a:pPr marL="971550" lvl="1" indent="-514350" eaLnBrk="1" hangingPunct="1">
              <a:buFontTx/>
              <a:buAutoNum type="arabicPeriod"/>
            </a:pPr>
            <a:r>
              <a:rPr lang="en-US">
                <a:uFillTx/>
              </a:rPr>
              <a:t>Primary survey, concurrent resuscitation</a:t>
            </a:r>
          </a:p>
          <a:p>
            <a:pPr marL="971550" lvl="1" indent="-514350" eaLnBrk="1" hangingPunct="1">
              <a:buFontTx/>
              <a:buAutoNum type="arabicPeriod"/>
            </a:pPr>
            <a:r>
              <a:rPr lang="en-US">
                <a:uFillTx/>
              </a:rPr>
              <a:t>Secondary survey</a:t>
            </a:r>
          </a:p>
          <a:p>
            <a:pPr marL="971550" lvl="1" indent="-514350" eaLnBrk="1" hangingPunct="1">
              <a:buFontTx/>
              <a:buAutoNum type="arabicPeriod"/>
            </a:pPr>
            <a:r>
              <a:rPr lang="en-US">
                <a:uFillTx/>
              </a:rPr>
              <a:t>Defintive care</a:t>
            </a:r>
          </a:p>
          <a:p>
            <a:pPr eaLnBrk="1" hangingPunct="1"/>
            <a:r>
              <a:rPr lang="en-US">
                <a:uFillTx/>
              </a:rPr>
              <a:t>“golden hour” --&gt;</a:t>
            </a:r>
            <a:r>
              <a:rPr lang="en-US">
                <a:uFillTx/>
                <a:sym typeface="Wingdings" pitchFamily="2" charset="2"/>
              </a:rPr>
              <a:t> prevent death</a:t>
            </a:r>
          </a:p>
          <a:p>
            <a:pPr eaLnBrk="1" hangingPunct="1"/>
            <a:endParaRPr lang="en-US">
              <a:uFillTx/>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EDT</a:t>
            </a:r>
          </a:p>
        </p:txBody>
      </p:sp>
      <p:pic>
        <p:nvPicPr>
          <p:cNvPr id="26627" name="Picture 3"/>
          <p:cNvPicPr>
            <a:picLocks noChangeAspect="1" noChangeArrowheads="1"/>
          </p:cNvPicPr>
          <p:nvPr/>
        </p:nvPicPr>
        <p:blipFill>
          <a:blip r:embed="rId3"/>
          <a:srcRect/>
          <a:stretch>
            <a:fillRect/>
          </a:stretch>
        </p:blipFill>
        <p:spPr bwMode="auto">
          <a:xfrm>
            <a:off x="2667000" y="1524000"/>
            <a:ext cx="3276600" cy="3352800"/>
          </a:xfrm>
          <a:prstGeom prst="rect">
            <a:avLst/>
          </a:prstGeom>
          <a:noFill/>
          <a:ln w="9525">
            <a:noFill/>
            <a:miter lim="8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EDT</a:t>
            </a:r>
          </a:p>
        </p:txBody>
      </p:sp>
      <p:pic>
        <p:nvPicPr>
          <p:cNvPr id="27651" name="Picture 5"/>
          <p:cNvPicPr>
            <a:picLocks noChangeAspect="1" noChangeArrowheads="1"/>
          </p:cNvPicPr>
          <p:nvPr/>
        </p:nvPicPr>
        <p:blipFill>
          <a:blip r:embed="rId3"/>
          <a:srcRect/>
          <a:stretch>
            <a:fillRect/>
          </a:stretch>
        </p:blipFill>
        <p:spPr bwMode="auto">
          <a:xfrm>
            <a:off x="709613" y="2368550"/>
            <a:ext cx="2719387" cy="2813050"/>
          </a:xfrm>
          <a:prstGeom prst="rect">
            <a:avLst/>
          </a:prstGeom>
          <a:noFill/>
          <a:ln w="9525">
            <a:noFill/>
            <a:miter lim="800000"/>
          </a:ln>
        </p:spPr>
      </p:pic>
      <p:pic>
        <p:nvPicPr>
          <p:cNvPr id="27652" name="Picture 6"/>
          <p:cNvPicPr>
            <a:picLocks noChangeAspect="1" noChangeArrowheads="1"/>
          </p:cNvPicPr>
          <p:nvPr/>
        </p:nvPicPr>
        <p:blipFill>
          <a:blip r:embed="rId4"/>
          <a:srcRect/>
          <a:stretch>
            <a:fillRect/>
          </a:stretch>
        </p:blipFill>
        <p:spPr bwMode="auto">
          <a:xfrm>
            <a:off x="3886200" y="1905000"/>
            <a:ext cx="4724400" cy="3810000"/>
          </a:xfrm>
          <a:prstGeom prst="rect">
            <a:avLst/>
          </a:prstGeom>
          <a:noFill/>
          <a:ln w="9525">
            <a:noFill/>
            <a:miter lim="800000"/>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EDT</a:t>
            </a:r>
          </a:p>
        </p:txBody>
      </p:sp>
      <p:pic>
        <p:nvPicPr>
          <p:cNvPr id="28675" name="Picture 4"/>
          <p:cNvPicPr>
            <a:picLocks noChangeAspect="1" noChangeArrowheads="1"/>
          </p:cNvPicPr>
          <p:nvPr/>
        </p:nvPicPr>
        <p:blipFill>
          <a:blip r:embed="rId3"/>
          <a:srcRect/>
          <a:stretch>
            <a:fillRect/>
          </a:stretch>
        </p:blipFill>
        <p:spPr bwMode="auto">
          <a:xfrm>
            <a:off x="533400" y="1371600"/>
            <a:ext cx="4572000" cy="3810000"/>
          </a:xfrm>
          <a:prstGeom prst="rect">
            <a:avLst/>
          </a:prstGeom>
          <a:noFill/>
          <a:ln w="9525">
            <a:noFill/>
            <a:miter lim="800000"/>
          </a:ln>
        </p:spPr>
      </p:pic>
      <p:pic>
        <p:nvPicPr>
          <p:cNvPr id="28676" name="Picture 7"/>
          <p:cNvPicPr>
            <a:picLocks noChangeAspect="1" noChangeArrowheads="1"/>
          </p:cNvPicPr>
          <p:nvPr/>
        </p:nvPicPr>
        <p:blipFill>
          <a:blip r:embed="rId4"/>
          <a:srcRect/>
          <a:stretch>
            <a:fillRect/>
          </a:stretch>
        </p:blipFill>
        <p:spPr bwMode="auto">
          <a:xfrm>
            <a:off x="4787900" y="1371600"/>
            <a:ext cx="4356100" cy="3810000"/>
          </a:xfrm>
          <a:prstGeom prst="rect">
            <a:avLst/>
          </a:prstGeom>
          <a:noFill/>
          <a:ln w="9525">
            <a:noFill/>
            <a:miter lim="800000"/>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dirty="0" err="1">
                <a:solidFill>
                  <a:schemeClr val="bg1"/>
                </a:solidFill>
                <a:uFillTx/>
              </a:rPr>
              <a:t>Thuyên</a:t>
            </a:r>
            <a:r>
              <a:rPr lang="en-US" sz="3200" dirty="0">
                <a:solidFill>
                  <a:schemeClr val="bg1"/>
                </a:solidFill>
                <a:uFillTx/>
              </a:rPr>
              <a:t> </a:t>
            </a:r>
            <a:r>
              <a:rPr lang="en-US" sz="3200" dirty="0" err="1">
                <a:solidFill>
                  <a:schemeClr val="bg1"/>
                </a:solidFill>
                <a:uFillTx/>
              </a:rPr>
              <a:t>tắc</a:t>
            </a:r>
            <a:r>
              <a:rPr lang="en-US" sz="3200" dirty="0">
                <a:solidFill>
                  <a:schemeClr val="bg1"/>
                </a:solidFill>
                <a:uFillTx/>
              </a:rPr>
              <a:t> </a:t>
            </a:r>
            <a:r>
              <a:rPr lang="en-US" sz="3200" dirty="0" err="1">
                <a:solidFill>
                  <a:schemeClr val="bg1"/>
                </a:solidFill>
                <a:uFillTx/>
              </a:rPr>
              <a:t>khí</a:t>
            </a:r>
            <a:endParaRPr lang="en-US" sz="3200" dirty="0">
              <a:solidFill>
                <a:schemeClr val="bg1"/>
              </a:solidFill>
              <a:uFillTx/>
            </a:endParaRPr>
          </a:p>
        </p:txBody>
      </p:sp>
      <p:pic>
        <p:nvPicPr>
          <p:cNvPr id="5" name="Picture 4"/>
          <p:cNvPicPr/>
          <p:nvPr/>
        </p:nvPicPr>
        <p:blipFill>
          <a:blip r:embed="rId3" cstate="print"/>
          <a:srcRect/>
          <a:stretch>
            <a:fillRect/>
          </a:stretch>
        </p:blipFill>
        <p:spPr bwMode="auto">
          <a:xfrm>
            <a:off x="304800" y="1371601"/>
            <a:ext cx="4267200" cy="3810000"/>
          </a:xfrm>
          <a:prstGeom prst="rect">
            <a:avLst/>
          </a:prstGeom>
          <a:noFill/>
          <a:ln w="9525">
            <a:noFill/>
            <a:miter lim="800000"/>
          </a:ln>
        </p:spPr>
      </p:pic>
      <p:pic>
        <p:nvPicPr>
          <p:cNvPr id="6" name="Picture 5"/>
          <p:cNvPicPr/>
          <p:nvPr/>
        </p:nvPicPr>
        <p:blipFill>
          <a:blip r:embed="rId4" cstate="print"/>
          <a:srcRect/>
          <a:stretch>
            <a:fillRect/>
          </a:stretch>
        </p:blipFill>
        <p:spPr bwMode="auto">
          <a:xfrm>
            <a:off x="4800600" y="1371600"/>
            <a:ext cx="3733800" cy="3810000"/>
          </a:xfrm>
          <a:prstGeom prst="rect">
            <a:avLst/>
          </a:prstGeom>
          <a:noFill/>
          <a:ln w="9525">
            <a:noFill/>
            <a:miter lim="800000"/>
          </a:ln>
        </p:spPr>
      </p:pic>
      <p:sp>
        <p:nvSpPr>
          <p:cNvPr id="7" name="TextBox 6"/>
          <p:cNvSpPr txBox="1">
            <a:spLocks/>
          </p:cNvSpPr>
          <p:nvPr/>
        </p:nvSpPr>
        <p:spPr>
          <a:xfrm>
            <a:off x="1981200" y="5334000"/>
            <a:ext cx="5867400" cy="523220"/>
          </a:xfrm>
          <a:prstGeom prst="rect">
            <a:avLst/>
          </a:prstGeom>
          <a:noFill/>
        </p:spPr>
        <p:txBody>
          <a:bodyPr wrap="square" rtlCol="0">
            <a:spAutoFit/>
          </a:bodyPr>
          <a:lstStyle/>
          <a:p>
            <a:r>
              <a:rPr lang="en-US" sz="2800" dirty="0" err="1">
                <a:solidFill>
                  <a:schemeClr val="bg1"/>
                </a:solidFill>
                <a:uFillTx/>
              </a:rPr>
              <a:t>Kẹp</a:t>
            </a:r>
            <a:r>
              <a:rPr lang="en-US" sz="2800" dirty="0">
                <a:solidFill>
                  <a:schemeClr val="bg1"/>
                </a:solidFill>
                <a:uFillTx/>
              </a:rPr>
              <a:t> </a:t>
            </a:r>
            <a:r>
              <a:rPr lang="en-US" sz="2800" dirty="0" err="1">
                <a:solidFill>
                  <a:schemeClr val="bg1"/>
                </a:solidFill>
                <a:uFillTx/>
              </a:rPr>
              <a:t>rốn</a:t>
            </a:r>
            <a:r>
              <a:rPr lang="en-US" sz="2800" dirty="0">
                <a:solidFill>
                  <a:schemeClr val="bg1"/>
                </a:solidFill>
                <a:uFillTx/>
              </a:rPr>
              <a:t> </a:t>
            </a:r>
            <a:r>
              <a:rPr lang="en-US" sz="2800" dirty="0" err="1">
                <a:solidFill>
                  <a:schemeClr val="bg1"/>
                </a:solidFill>
                <a:uFillTx/>
              </a:rPr>
              <a:t>phổi</a:t>
            </a:r>
            <a:r>
              <a:rPr lang="en-US" sz="2800" dirty="0">
                <a:solidFill>
                  <a:schemeClr val="bg1"/>
                </a:solidFill>
                <a:uFillTx/>
              </a:rPr>
              <a:t> </a:t>
            </a:r>
            <a:r>
              <a:rPr lang="en-US" sz="2800" dirty="0" err="1">
                <a:solidFill>
                  <a:schemeClr val="bg1"/>
                </a:solidFill>
                <a:uFillTx/>
              </a:rPr>
              <a:t>và</a:t>
            </a:r>
            <a:r>
              <a:rPr lang="en-US" sz="2800" dirty="0">
                <a:solidFill>
                  <a:schemeClr val="bg1"/>
                </a:solidFill>
                <a:uFillTx/>
              </a:rPr>
              <a:t> </a:t>
            </a:r>
            <a:r>
              <a:rPr lang="en-US" sz="2800" dirty="0" err="1">
                <a:solidFill>
                  <a:schemeClr val="bg1"/>
                </a:solidFill>
                <a:uFillTx/>
              </a:rPr>
              <a:t>vị</a:t>
            </a:r>
            <a:r>
              <a:rPr lang="en-US" sz="2800" dirty="0">
                <a:solidFill>
                  <a:schemeClr val="bg1"/>
                </a:solidFill>
                <a:uFillTx/>
              </a:rPr>
              <a:t> </a:t>
            </a:r>
            <a:r>
              <a:rPr lang="en-US" sz="2800" dirty="0" err="1">
                <a:solidFill>
                  <a:schemeClr val="bg1"/>
                </a:solidFill>
                <a:uFillTx/>
              </a:rPr>
              <a:t>trí</a:t>
            </a:r>
            <a:r>
              <a:rPr lang="en-US" sz="2800" dirty="0">
                <a:solidFill>
                  <a:schemeClr val="bg1"/>
                </a:solidFill>
                <a:uFillTx/>
              </a:rPr>
              <a:t> </a:t>
            </a:r>
            <a:r>
              <a:rPr lang="en-US" sz="2800" dirty="0" err="1">
                <a:solidFill>
                  <a:schemeClr val="bg1"/>
                </a:solidFill>
                <a:uFillTx/>
              </a:rPr>
              <a:t>chọc</a:t>
            </a:r>
            <a:r>
              <a:rPr lang="en-US" sz="2800" dirty="0">
                <a:solidFill>
                  <a:schemeClr val="bg1"/>
                </a:solidFill>
                <a:uFillTx/>
              </a:rPr>
              <a:t> </a:t>
            </a:r>
            <a:r>
              <a:rPr lang="en-US" sz="2800" dirty="0" err="1">
                <a:solidFill>
                  <a:schemeClr val="bg1"/>
                </a:solidFill>
                <a:uFillTx/>
              </a:rPr>
              <a:t>hút</a:t>
            </a:r>
            <a:r>
              <a:rPr lang="en-US" sz="2800" dirty="0">
                <a:solidFill>
                  <a:schemeClr val="bg1"/>
                </a:solidFill>
                <a:uFillTx/>
              </a:rPr>
              <a:t> </a:t>
            </a:r>
            <a:r>
              <a:rPr lang="en-US" sz="2800" dirty="0" err="1">
                <a:solidFill>
                  <a:schemeClr val="bg1"/>
                </a:solidFill>
                <a:uFillTx/>
              </a:rPr>
              <a:t>khí</a:t>
            </a:r>
            <a:endParaRPr lang="en-US" sz="2800" dirty="0">
              <a:solidFill>
                <a:schemeClr val="bg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1119" y="51510"/>
          <a:ext cx="9101760" cy="6790112"/>
        </p:xfrm>
        <a:graphic>
          <a:graphicData uri="http://schemas.openxmlformats.org/drawingml/2006/table">
            <a:tbl>
              <a:tblPr/>
              <a:tblGrid>
                <a:gridCol w="9101760">
                  <a:extLst>
                    <a:ext uri="{9D8B030D-6E8A-4147-A177-3AD203B41FA5}">
                      <a16:colId xmlns:a16="http://schemas.microsoft.com/office/drawing/2014/main" val="20000"/>
                    </a:ext>
                  </a:extLst>
                </a:gridCol>
              </a:tblGrid>
              <a:tr h="274320">
                <a:tc>
                  <a:txBody>
                    <a:bodyPr/>
                    <a:lstStyle/>
                    <a:p>
                      <a:endParaRPr lang="en-US" sz="1800" dirty="0">
                        <a:uFillTx/>
                        <a:latin typeface="+mn-lt"/>
                      </a:endParaRPr>
                    </a:p>
                  </a:txBody>
                  <a:tcPr marL="0" marR="0" marT="0" marB="0" anchor="ctr">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0"/>
                  </a:ext>
                </a:extLst>
              </a:tr>
              <a:tr h="322358">
                <a:tc>
                  <a:txBody>
                    <a:bodyPr/>
                    <a:lstStyle/>
                    <a:p>
                      <a:pPr>
                        <a:spcAft>
                          <a:spcPts val="0"/>
                        </a:spcAft>
                      </a:pPr>
                      <a:r>
                        <a:rPr lang="en-US" sz="1800" b="1" dirty="0">
                          <a:uFillTx/>
                          <a:latin typeface="+mn-lt"/>
                          <a:ea typeface="Times New Roman"/>
                          <a:cs typeface="Times New Roman"/>
                        </a:rPr>
                        <a:t>Airway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322358">
                <a:tc>
                  <a:txBody>
                    <a:bodyPr/>
                    <a:lstStyle/>
                    <a:p>
                      <a:pPr>
                        <a:spcAft>
                          <a:spcPts val="0"/>
                        </a:spcAft>
                      </a:pPr>
                      <a:r>
                        <a:rPr lang="en-US" sz="1800" dirty="0">
                          <a:uFillTx/>
                          <a:latin typeface="+mn-lt"/>
                          <a:ea typeface="Times New Roman"/>
                          <a:cs typeface="Times New Roman"/>
                        </a:rPr>
                        <a:t>  Airway obstruction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322358">
                <a:tc>
                  <a:txBody>
                    <a:bodyPr/>
                    <a:lstStyle/>
                    <a:p>
                      <a:pPr>
                        <a:spcAft>
                          <a:spcPts val="0"/>
                        </a:spcAft>
                      </a:pPr>
                      <a:r>
                        <a:rPr lang="en-US" sz="1800">
                          <a:uFillTx/>
                          <a:latin typeface="+mn-lt"/>
                          <a:ea typeface="Times New Roman"/>
                          <a:cs typeface="Times New Roman"/>
                        </a:rPr>
                        <a:t>  Airway injury</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322358">
                <a:tc>
                  <a:txBody>
                    <a:bodyPr/>
                    <a:lstStyle/>
                    <a:p>
                      <a:pPr>
                        <a:spcAft>
                          <a:spcPts val="0"/>
                        </a:spcAft>
                      </a:pPr>
                      <a:r>
                        <a:rPr lang="en-US" sz="1800" b="1" dirty="0">
                          <a:uFillTx/>
                          <a:latin typeface="+mn-lt"/>
                          <a:ea typeface="Times New Roman"/>
                          <a:cs typeface="Times New Roman"/>
                        </a:rPr>
                        <a:t>Breathing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322358">
                <a:tc>
                  <a:txBody>
                    <a:bodyPr/>
                    <a:lstStyle/>
                    <a:p>
                      <a:pPr>
                        <a:spcAft>
                          <a:spcPts val="0"/>
                        </a:spcAft>
                      </a:pPr>
                      <a:r>
                        <a:rPr lang="en-US" sz="1800" dirty="0">
                          <a:uFillTx/>
                          <a:latin typeface="+mn-lt"/>
                          <a:ea typeface="Times New Roman"/>
                          <a:cs typeface="Times New Roman"/>
                        </a:rPr>
                        <a:t>  Tension </a:t>
                      </a:r>
                      <a:r>
                        <a:rPr lang="en-US" sz="1800" dirty="0" err="1">
                          <a:uFillTx/>
                          <a:latin typeface="+mn-lt"/>
                          <a:ea typeface="Times New Roman"/>
                          <a:cs typeface="Times New Roman"/>
                        </a:rPr>
                        <a:t>pneumothorax</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322358">
                <a:tc>
                  <a:txBody>
                    <a:bodyPr/>
                    <a:lstStyle/>
                    <a:p>
                      <a:pPr>
                        <a:spcAft>
                          <a:spcPts val="0"/>
                        </a:spcAft>
                      </a:pPr>
                      <a:r>
                        <a:rPr lang="en-US" sz="1800">
                          <a:uFillTx/>
                          <a:latin typeface="+mn-lt"/>
                          <a:ea typeface="Times New Roman"/>
                          <a:cs typeface="Times New Roman"/>
                        </a:rPr>
                        <a:t>  Open pneumothorax</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542075">
                <a:tc>
                  <a:txBody>
                    <a:bodyPr/>
                    <a:lstStyle/>
                    <a:p>
                      <a:pPr>
                        <a:spcAft>
                          <a:spcPts val="0"/>
                        </a:spcAft>
                      </a:pPr>
                      <a:r>
                        <a:rPr lang="en-US" sz="1800" dirty="0">
                          <a:uFillTx/>
                          <a:latin typeface="+mn-lt"/>
                          <a:ea typeface="Times New Roman"/>
                          <a:cs typeface="Times New Roman"/>
                        </a:rPr>
                        <a:t>  Flail chest with underlying pulmonary contusion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322358">
                <a:tc>
                  <a:txBody>
                    <a:bodyPr/>
                    <a:lstStyle/>
                    <a:p>
                      <a:pPr>
                        <a:spcAft>
                          <a:spcPts val="0"/>
                        </a:spcAft>
                      </a:pPr>
                      <a:r>
                        <a:rPr lang="en-US" sz="1800" b="1" dirty="0">
                          <a:uFillTx/>
                          <a:latin typeface="+mn-lt"/>
                          <a:ea typeface="Times New Roman"/>
                          <a:cs typeface="Times New Roman"/>
                        </a:rPr>
                        <a:t>Circulation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322358">
                <a:tc>
                  <a:txBody>
                    <a:bodyPr/>
                    <a:lstStyle/>
                    <a:p>
                      <a:pPr>
                        <a:spcAft>
                          <a:spcPts val="0"/>
                        </a:spcAft>
                      </a:pPr>
                      <a:r>
                        <a:rPr lang="en-US" sz="1800" dirty="0">
                          <a:uFillTx/>
                          <a:latin typeface="+mn-lt"/>
                          <a:ea typeface="Times New Roman"/>
                          <a:cs typeface="Times New Roman"/>
                        </a:rPr>
                        <a:t>  Hemorrhagic shock</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322358">
                <a:tc>
                  <a:txBody>
                    <a:bodyPr/>
                    <a:lstStyle/>
                    <a:p>
                      <a:pPr>
                        <a:spcAft>
                          <a:spcPts val="0"/>
                        </a:spcAft>
                      </a:pPr>
                      <a:r>
                        <a:rPr lang="en-US" sz="1800">
                          <a:uFillTx/>
                          <a:latin typeface="+mn-lt"/>
                          <a:ea typeface="Times New Roman"/>
                          <a:cs typeface="Times New Roman"/>
                        </a:rPr>
                        <a:t>  Massive hemothorax</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322358">
                <a:tc>
                  <a:txBody>
                    <a:bodyPr/>
                    <a:lstStyle/>
                    <a:p>
                      <a:pPr>
                        <a:spcAft>
                          <a:spcPts val="0"/>
                        </a:spcAft>
                      </a:pPr>
                      <a:r>
                        <a:rPr lang="en-US" sz="1800">
                          <a:uFillTx/>
                          <a:latin typeface="+mn-lt"/>
                          <a:ea typeface="Times New Roman"/>
                          <a:cs typeface="Times New Roman"/>
                        </a:rPr>
                        <a:t>  Massive hemoperitoneum</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322358">
                <a:tc>
                  <a:txBody>
                    <a:bodyPr/>
                    <a:lstStyle/>
                    <a:p>
                      <a:pPr>
                        <a:spcAft>
                          <a:spcPts val="0"/>
                        </a:spcAft>
                      </a:pPr>
                      <a:r>
                        <a:rPr lang="en-US" sz="1800" dirty="0">
                          <a:uFillTx/>
                          <a:latin typeface="+mn-lt"/>
                          <a:ea typeface="Times New Roman"/>
                          <a:cs typeface="Times New Roman"/>
                        </a:rPr>
                        <a:t>Mechanically unstable pelvis fracture</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322358">
                <a:tc>
                  <a:txBody>
                    <a:bodyPr/>
                    <a:lstStyle/>
                    <a:p>
                      <a:pPr>
                        <a:spcAft>
                          <a:spcPts val="0"/>
                        </a:spcAft>
                      </a:pPr>
                      <a:r>
                        <a:rPr lang="en-US" sz="1800" dirty="0">
                          <a:uFillTx/>
                          <a:latin typeface="+mn-lt"/>
                          <a:ea typeface="Times New Roman"/>
                          <a:cs typeface="Times New Roman"/>
                        </a:rPr>
                        <a:t>Extremity losses</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322358">
                <a:tc>
                  <a:txBody>
                    <a:bodyPr/>
                    <a:lstStyle/>
                    <a:p>
                      <a:pPr>
                        <a:spcAft>
                          <a:spcPts val="0"/>
                        </a:spcAft>
                      </a:pPr>
                      <a:r>
                        <a:rPr lang="en-US" sz="1800">
                          <a:uFillTx/>
                          <a:latin typeface="+mn-lt"/>
                          <a:ea typeface="Times New Roman"/>
                          <a:cs typeface="Times New Roman"/>
                        </a:rPr>
                        <a:t>Cardiogenic shock</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4"/>
                  </a:ext>
                </a:extLst>
              </a:tr>
              <a:tr h="322358">
                <a:tc>
                  <a:txBody>
                    <a:bodyPr/>
                    <a:lstStyle/>
                    <a:p>
                      <a:pPr>
                        <a:spcAft>
                          <a:spcPts val="0"/>
                        </a:spcAft>
                      </a:pPr>
                      <a:r>
                        <a:rPr lang="en-US" sz="1800">
                          <a:uFillTx/>
                          <a:latin typeface="+mn-lt"/>
                          <a:ea typeface="Times New Roman"/>
                          <a:cs typeface="Times New Roman"/>
                        </a:rPr>
                        <a:t>Cardiac tamponade</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5"/>
                  </a:ext>
                </a:extLst>
              </a:tr>
              <a:tr h="322358">
                <a:tc>
                  <a:txBody>
                    <a:bodyPr/>
                    <a:lstStyle/>
                    <a:p>
                      <a:pPr>
                        <a:spcAft>
                          <a:spcPts val="0"/>
                        </a:spcAft>
                      </a:pPr>
                      <a:r>
                        <a:rPr lang="en-US" sz="1800">
                          <a:uFillTx/>
                          <a:latin typeface="+mn-lt"/>
                          <a:ea typeface="Times New Roman"/>
                          <a:cs typeface="Times New Roman"/>
                        </a:rPr>
                        <a:t>Neurogenic shock</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6"/>
                  </a:ext>
                </a:extLst>
              </a:tr>
              <a:tr h="322358">
                <a:tc>
                  <a:txBody>
                    <a:bodyPr/>
                    <a:lstStyle/>
                    <a:p>
                      <a:pPr>
                        <a:spcAft>
                          <a:spcPts val="0"/>
                        </a:spcAft>
                      </a:pPr>
                      <a:r>
                        <a:rPr lang="en-US" sz="1800">
                          <a:uFillTx/>
                          <a:latin typeface="+mn-lt"/>
                          <a:ea typeface="Times New Roman"/>
                          <a:cs typeface="Times New Roman"/>
                        </a:rPr>
                        <a:t>  Cervical spine injury</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7"/>
                  </a:ext>
                </a:extLst>
              </a:tr>
              <a:tr h="322358">
                <a:tc>
                  <a:txBody>
                    <a:bodyPr/>
                    <a:lstStyle/>
                    <a:p>
                      <a:pPr>
                        <a:spcAft>
                          <a:spcPts val="0"/>
                        </a:spcAft>
                      </a:pPr>
                      <a:r>
                        <a:rPr lang="en-US" sz="1800" b="1">
                          <a:uFillTx/>
                          <a:latin typeface="+mn-lt"/>
                          <a:ea typeface="Times New Roman"/>
                          <a:cs typeface="Times New Roman"/>
                        </a:rPr>
                        <a:t>Disability</a:t>
                      </a:r>
                      <a:r>
                        <a:rPr lang="en-US" sz="1800">
                          <a:uFillTx/>
                          <a:latin typeface="+mn-lt"/>
                          <a:ea typeface="Times New Roman"/>
                          <a:cs typeface="Times New Roman"/>
                        </a:rPr>
                        <a:t> </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8"/>
                  </a:ext>
                </a:extLst>
              </a:tr>
              <a:tr h="493631">
                <a:tc>
                  <a:txBody>
                    <a:bodyPr/>
                    <a:lstStyle/>
                    <a:p>
                      <a:pPr>
                        <a:spcAft>
                          <a:spcPts val="0"/>
                        </a:spcAft>
                      </a:pPr>
                      <a:r>
                        <a:rPr lang="en-US" sz="1800" dirty="0">
                          <a:uFillTx/>
                          <a:latin typeface="+mn-lt"/>
                          <a:ea typeface="Times New Roman"/>
                          <a:cs typeface="Times New Roman"/>
                        </a:rPr>
                        <a:t>  Intracranial hemorrhage/mass lesion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294967294"/>
          <p:cNvSpPr>
            <a:spLocks noGrp="1"/>
          </p:cNvSpPr>
          <p:nvPr>
            <p:ph type="title"/>
          </p:nvPr>
        </p:nvSpPr>
        <p:spPr>
          <a:xfrm>
            <a:off x="79301" y="449522"/>
            <a:ext cx="8305800" cy="504825"/>
          </a:xfrm>
        </p:spPr>
        <p:txBody>
          <a:bodyPr/>
          <a:lstStyle/>
          <a:p>
            <a:r>
              <a:rPr>
                <a:solidFill>
                  <a:srgbClr val="CCFFFF"/>
                </a:solidFill>
                <a:uFillTx/>
              </a:rPr>
              <a:t>Chấn thương ngực</a:t>
            </a:r>
          </a:p>
        </p:txBody>
      </p:sp>
      <p:sp>
        <p:nvSpPr>
          <p:cNvPr id="3" name="Content Placeholder 2"/>
          <p:cNvSpPr>
            <a:spLocks noGrp="1"/>
          </p:cNvSpPr>
          <p:nvPr>
            <p:ph idx="1"/>
          </p:nvPr>
        </p:nvSpPr>
        <p:spPr>
          <a:xfrm>
            <a:off x="832217" y="1232927"/>
            <a:ext cx="7315200" cy="4267200"/>
          </a:xfrm>
        </p:spPr>
        <p:txBody>
          <a:bodyPr/>
          <a:lstStyle/>
          <a:p>
            <a:r>
              <a:rPr sz="2400">
                <a:uFillTx/>
                <a:latin typeface="Arial" charset="0"/>
              </a:rPr>
              <a:t>Tổn thương phần mềm</a:t>
            </a:r>
          </a:p>
          <a:p>
            <a:r>
              <a:rPr sz="2400">
                <a:uFillTx/>
                <a:latin typeface="Arial" charset="0"/>
              </a:rPr>
              <a:t>Gãy xương sườn</a:t>
            </a:r>
          </a:p>
          <a:p>
            <a:r>
              <a:rPr sz="2400">
                <a:uFillTx/>
                <a:latin typeface="Arial" charset="0"/>
              </a:rPr>
              <a:t>Phổi: TKMP, dập phổi, tụ máu nhu mô phổi</a:t>
            </a:r>
          </a:p>
          <a:p>
            <a:r>
              <a:rPr sz="2400">
                <a:uFillTx/>
                <a:latin typeface="Arial" charset="0"/>
              </a:rPr>
              <a:t>Khí - phế quản</a:t>
            </a:r>
          </a:p>
          <a:p>
            <a:r>
              <a:rPr sz="2400">
                <a:uFillTx/>
                <a:latin typeface="Arial" charset="0"/>
              </a:rPr>
              <a:t>Tim: dập tim, vỡ tim, vết thương tim</a:t>
            </a:r>
          </a:p>
          <a:p>
            <a:r>
              <a:rPr sz="2400">
                <a:uFillTx/>
                <a:latin typeface="Arial" charset="0"/>
              </a:rPr>
              <a:t>Mạch máu lớn</a:t>
            </a:r>
          </a:p>
          <a:p>
            <a:r>
              <a:rPr sz="2400">
                <a:uFillTx/>
                <a:latin typeface="Arial" charset="0"/>
              </a:rPr>
              <a:t>Vỡ/thủng cơ hoành</a:t>
            </a:r>
          </a:p>
          <a:p>
            <a:r>
              <a:rPr sz="2400" b="0" i="0" u="none">
                <a:solidFill>
                  <a:srgbClr val="FFFFFF"/>
                </a:solidFill>
                <a:uFillTx/>
                <a:latin typeface="Arial" charset="0"/>
              </a:rPr>
              <a:t>Vỡ/thủng t</a:t>
            </a:r>
            <a:r>
              <a:rPr sz="2400">
                <a:uFillTx/>
                <a:latin typeface="Arial" charset="0"/>
              </a:rPr>
              <a:t>hực quản</a:t>
            </a:r>
          </a:p>
          <a:p>
            <a:r>
              <a:rPr sz="2400" b="0" i="0" u="none">
                <a:solidFill>
                  <a:srgbClr val="FFFFFF"/>
                </a:solidFill>
                <a:uFillTx/>
                <a:latin typeface="Arial" charset="0"/>
              </a:rPr>
              <a:t>Vỡ/thủng ống ngực</a:t>
            </a:r>
            <a:endParaRPr sz="2400">
              <a:uFillTx/>
              <a:latin typeface="Arial" charset="0"/>
            </a:endParaRPr>
          </a:p>
          <a:p>
            <a:r>
              <a:rPr sz="2400">
                <a:uFillTx/>
                <a:latin typeface="Arial" charset="0"/>
              </a:rPr>
              <a:t>Cột sống-thần kinh</a:t>
            </a:r>
          </a:p>
          <a:p>
            <a:endParaRPr sz="2400">
              <a:uFillTx/>
              <a:latin typeface="Arial"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733800" y="685800"/>
          <a:ext cx="4114800" cy="3699385"/>
        </p:xfrm>
        <a:graphic>
          <a:graphicData uri="http://schemas.openxmlformats.org/drawingml/2006/table">
            <a:tbl>
              <a:tblPr/>
              <a:tblGrid>
                <a:gridCol w="4114800">
                  <a:extLst>
                    <a:ext uri="{9D8B030D-6E8A-4147-A177-3AD203B41FA5}">
                      <a16:colId xmlns:a16="http://schemas.microsoft.com/office/drawing/2014/main" val="20000"/>
                    </a:ext>
                  </a:extLst>
                </a:gridCol>
              </a:tblGrid>
              <a:tr h="353078">
                <a:tc>
                  <a:txBody>
                    <a:bodyPr/>
                    <a:lstStyle/>
                    <a:p>
                      <a:pPr>
                        <a:lnSpc>
                          <a:spcPct val="150000"/>
                        </a:lnSpc>
                      </a:pPr>
                      <a:endParaRPr lang="en-US" sz="2800" dirty="0">
                        <a:uFillTx/>
                        <a:latin typeface="+mn-lt"/>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0000"/>
                  </a:ext>
                </a:extLst>
              </a:tr>
              <a:tr h="308944">
                <a:tc>
                  <a:txBody>
                    <a:bodyPr/>
                    <a:lstStyle/>
                    <a:p>
                      <a:pPr>
                        <a:lnSpc>
                          <a:spcPct val="150000"/>
                        </a:lnSpc>
                        <a:spcAft>
                          <a:spcPts val="0"/>
                        </a:spcAft>
                      </a:pPr>
                      <a:r>
                        <a:rPr lang="en-US" sz="2800" b="1" dirty="0">
                          <a:solidFill>
                            <a:srgbClr val="C00000"/>
                          </a:solidFill>
                          <a:uFillTx/>
                          <a:latin typeface="+mn-lt"/>
                          <a:ea typeface="Times New Roman"/>
                          <a:cs typeface="Times New Roman"/>
                        </a:rPr>
                        <a:t>A</a:t>
                      </a:r>
                      <a:r>
                        <a:rPr lang="en-US" sz="2800" b="1" dirty="0">
                          <a:uFillTx/>
                          <a:latin typeface="+mn-lt"/>
                          <a:ea typeface="Times New Roman"/>
                          <a:cs typeface="Times New Roman"/>
                        </a:rPr>
                        <a:t>  </a:t>
                      </a:r>
                      <a:r>
                        <a:rPr lang="en-US" sz="2800" b="0" dirty="0" err="1">
                          <a:uFillTx/>
                          <a:latin typeface="+mn-lt"/>
                          <a:ea typeface="Times New Roman"/>
                          <a:cs typeface="Times New Roman"/>
                        </a:rPr>
                        <a:t>llergies</a:t>
                      </a:r>
                      <a:endParaRPr lang="en-US" sz="2800" b="0" dirty="0">
                        <a:uFillTx/>
                        <a:latin typeface="+mn-lt"/>
                        <a:ea typeface="Calibri"/>
                        <a:cs typeface="Times New Roman"/>
                      </a:endParaRPr>
                    </a:p>
                  </a:txBody>
                  <a:tcPr marL="24019" marR="24019" marT="24019" marB="24019">
                    <a:lnL>
                      <a:noFill/>
                    </a:lnL>
                    <a:lnR>
                      <a:noFill/>
                    </a:lnR>
                    <a:lnT>
                      <a:noFill/>
                    </a:lnT>
                    <a:lnB>
                      <a:noFill/>
                    </a:lnB>
                    <a:solidFill>
                      <a:srgbClr val="FFFFFF"/>
                    </a:solidFill>
                  </a:tcPr>
                </a:tc>
                <a:extLst>
                  <a:ext uri="{0D108BD9-81ED-4DB2-BD59-A6C34878D82A}">
                    <a16:rowId xmlns:a16="http://schemas.microsoft.com/office/drawing/2014/main" val="10001"/>
                  </a:ext>
                </a:extLst>
              </a:tr>
              <a:tr h="308944">
                <a:tc>
                  <a:txBody>
                    <a:bodyPr/>
                    <a:lstStyle/>
                    <a:p>
                      <a:pPr>
                        <a:lnSpc>
                          <a:spcPct val="150000"/>
                        </a:lnSpc>
                        <a:spcAft>
                          <a:spcPts val="0"/>
                        </a:spcAft>
                      </a:pPr>
                      <a:r>
                        <a:rPr lang="en-US" sz="2800" b="1" kern="1200" dirty="0">
                          <a:solidFill>
                            <a:srgbClr val="C00000"/>
                          </a:solidFill>
                          <a:uFillTx/>
                          <a:latin typeface="+mn-lt"/>
                          <a:ea typeface="Times New Roman"/>
                          <a:cs typeface="Times New Roman"/>
                        </a:rPr>
                        <a:t>M</a:t>
                      </a:r>
                      <a:r>
                        <a:rPr lang="en-US" sz="2800" b="1" dirty="0">
                          <a:uFillTx/>
                          <a:latin typeface="+mn-lt"/>
                          <a:ea typeface="Calibri"/>
                          <a:cs typeface="Times New Roman"/>
                        </a:rPr>
                        <a:t> </a:t>
                      </a:r>
                      <a:r>
                        <a:rPr lang="en-US" sz="2800" b="0" dirty="0" err="1">
                          <a:uFillTx/>
                          <a:latin typeface="+mn-lt"/>
                          <a:ea typeface="Calibri"/>
                          <a:cs typeface="Times New Roman"/>
                        </a:rPr>
                        <a:t>edicaments</a:t>
                      </a:r>
                      <a:endParaRPr lang="en-US" sz="2800" b="0" dirty="0">
                        <a:uFillTx/>
                        <a:latin typeface="+mn-lt"/>
                        <a:ea typeface="Calibri"/>
                        <a:cs typeface="Times New Roman"/>
                      </a:endParaRPr>
                    </a:p>
                    <a:p>
                      <a:pPr>
                        <a:lnSpc>
                          <a:spcPct val="150000"/>
                        </a:lnSpc>
                        <a:spcAft>
                          <a:spcPts val="0"/>
                        </a:spcAft>
                      </a:pPr>
                      <a:r>
                        <a:rPr lang="en-US" sz="2800" b="1" kern="1200" dirty="0">
                          <a:solidFill>
                            <a:srgbClr val="C00000"/>
                          </a:solidFill>
                          <a:uFillTx/>
                          <a:latin typeface="+mn-lt"/>
                          <a:ea typeface="Times New Roman"/>
                          <a:cs typeface="Times New Roman"/>
                        </a:rPr>
                        <a:t>P</a:t>
                      </a:r>
                      <a:r>
                        <a:rPr lang="en-US" sz="2800" b="1" dirty="0">
                          <a:uFillTx/>
                          <a:latin typeface="+mn-lt"/>
                          <a:ea typeface="Calibri"/>
                          <a:cs typeface="Times New Roman"/>
                        </a:rPr>
                        <a:t>  </a:t>
                      </a:r>
                      <a:r>
                        <a:rPr lang="en-US" sz="2800" b="0" dirty="0" err="1">
                          <a:uFillTx/>
                          <a:latin typeface="+mn-lt"/>
                          <a:ea typeface="Calibri"/>
                          <a:cs typeface="Times New Roman"/>
                        </a:rPr>
                        <a:t>ast</a:t>
                      </a:r>
                      <a:r>
                        <a:rPr lang="en-US" sz="2800" b="0" baseline="0" dirty="0">
                          <a:uFillTx/>
                          <a:latin typeface="+mn-lt"/>
                          <a:ea typeface="Calibri"/>
                          <a:cs typeface="Times New Roman"/>
                        </a:rPr>
                        <a:t> illness/ Pregnancy</a:t>
                      </a:r>
                    </a:p>
                    <a:p>
                      <a:pPr>
                        <a:lnSpc>
                          <a:spcPct val="150000"/>
                        </a:lnSpc>
                        <a:spcAft>
                          <a:spcPts val="0"/>
                        </a:spcAft>
                      </a:pPr>
                      <a:r>
                        <a:rPr lang="en-US" sz="2800" b="1" kern="1200" dirty="0">
                          <a:solidFill>
                            <a:srgbClr val="C00000"/>
                          </a:solidFill>
                          <a:uFillTx/>
                          <a:latin typeface="+mn-lt"/>
                          <a:ea typeface="Times New Roman"/>
                          <a:cs typeface="Times New Roman"/>
                        </a:rPr>
                        <a:t>L</a:t>
                      </a:r>
                      <a:r>
                        <a:rPr lang="en-US" sz="2800" b="1" baseline="0" dirty="0">
                          <a:uFillTx/>
                          <a:latin typeface="+mn-lt"/>
                          <a:ea typeface="Calibri"/>
                          <a:cs typeface="Times New Roman"/>
                        </a:rPr>
                        <a:t>  </a:t>
                      </a:r>
                      <a:r>
                        <a:rPr lang="en-US" sz="2800" b="0" baseline="0" dirty="0" err="1">
                          <a:uFillTx/>
                          <a:latin typeface="+mn-lt"/>
                          <a:ea typeface="Calibri"/>
                          <a:cs typeface="Times New Roman"/>
                        </a:rPr>
                        <a:t>ast</a:t>
                      </a:r>
                      <a:r>
                        <a:rPr lang="en-US" sz="2800" b="0" baseline="0" dirty="0">
                          <a:uFillTx/>
                          <a:latin typeface="+mn-lt"/>
                          <a:ea typeface="Calibri"/>
                          <a:cs typeface="Times New Roman"/>
                        </a:rPr>
                        <a:t> meal</a:t>
                      </a:r>
                    </a:p>
                    <a:p>
                      <a:pPr>
                        <a:lnSpc>
                          <a:spcPct val="150000"/>
                        </a:lnSpc>
                        <a:spcAft>
                          <a:spcPts val="0"/>
                        </a:spcAft>
                      </a:pPr>
                      <a:r>
                        <a:rPr lang="en-US" sz="2800" b="1" kern="1200" dirty="0">
                          <a:solidFill>
                            <a:srgbClr val="C00000"/>
                          </a:solidFill>
                          <a:uFillTx/>
                          <a:latin typeface="+mn-lt"/>
                          <a:ea typeface="Times New Roman"/>
                          <a:cs typeface="Times New Roman"/>
                        </a:rPr>
                        <a:t>E</a:t>
                      </a:r>
                      <a:r>
                        <a:rPr lang="en-US" sz="2800" b="1" baseline="0" dirty="0">
                          <a:uFillTx/>
                          <a:latin typeface="+mn-lt"/>
                          <a:ea typeface="Calibri"/>
                          <a:cs typeface="Times New Roman"/>
                        </a:rPr>
                        <a:t>  </a:t>
                      </a:r>
                      <a:r>
                        <a:rPr lang="en-US" sz="2800" b="0" baseline="0" dirty="0">
                          <a:uFillTx/>
                          <a:latin typeface="+mn-lt"/>
                          <a:ea typeface="Calibri"/>
                          <a:cs typeface="Times New Roman"/>
                        </a:rPr>
                        <a:t>vents &amp; environment</a:t>
                      </a:r>
                      <a:endParaRPr lang="en-US" sz="2800" b="0" dirty="0">
                        <a:uFillTx/>
                        <a:latin typeface="+mn-lt"/>
                        <a:ea typeface="Calibri"/>
                        <a:cs typeface="Times New Roman"/>
                      </a:endParaRPr>
                    </a:p>
                  </a:txBody>
                  <a:tcPr marL="24019" marR="24019" marT="24019" marB="24019">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
        <p:nvSpPr>
          <p:cNvPr id="5122" name="TextBox 3"/>
          <p:cNvSpPr txBox="1">
            <a:spLocks noChangeArrowheads="1"/>
          </p:cNvSpPr>
          <p:nvPr/>
        </p:nvSpPr>
        <p:spPr bwMode="auto">
          <a:xfrm>
            <a:off x="0" y="2662238"/>
            <a:ext cx="1752600" cy="708025"/>
          </a:xfrm>
          <a:prstGeom prst="rect">
            <a:avLst/>
          </a:prstGeom>
          <a:noFill/>
          <a:ln w="9525">
            <a:noFill/>
            <a:miter lim="800000"/>
          </a:ln>
        </p:spPr>
        <p:txBody>
          <a:bodyPr>
            <a:spAutoFit/>
          </a:bodyPr>
          <a:lstStyle/>
          <a:p>
            <a:r>
              <a:rPr lang="en-US" sz="4000" b="1" dirty="0">
                <a:solidFill>
                  <a:srgbClr val="FFFF00"/>
                </a:solidFill>
                <a:uFillTx/>
              </a:rPr>
              <a:t>2</a:t>
            </a:r>
          </a:p>
        </p:txBody>
      </p:sp>
      <p:sp>
        <p:nvSpPr>
          <p:cNvPr id="5123" name="TextBox 8"/>
          <p:cNvSpPr txBox="1">
            <a:spLocks noChangeArrowheads="1"/>
          </p:cNvSpPr>
          <p:nvPr/>
        </p:nvSpPr>
        <p:spPr bwMode="auto">
          <a:xfrm>
            <a:off x="1905000" y="76200"/>
            <a:ext cx="7086600" cy="769441"/>
          </a:xfrm>
          <a:prstGeom prst="rect">
            <a:avLst/>
          </a:prstGeom>
          <a:noFill/>
          <a:ln w="9525">
            <a:noFill/>
            <a:miter lim="800000"/>
          </a:ln>
        </p:spPr>
        <p:txBody>
          <a:bodyPr>
            <a:spAutoFit/>
          </a:bodyPr>
          <a:lstStyle/>
          <a:p>
            <a:pPr marL="457200" indent="-457200"/>
            <a:r>
              <a:rPr lang="en-US" sz="4400" dirty="0">
                <a:uFillTx/>
              </a:rPr>
              <a:t>SECONDARY SURVEY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3138" y="2251881"/>
            <a:ext cx="7379005" cy="1147078"/>
          </a:xfrm>
        </p:spPr>
        <p:txBody>
          <a:bodyPr>
            <a:normAutofit/>
          </a:bodyPr>
          <a:lstStyle/>
          <a:p>
            <a:r>
              <a:rPr lang="en-US" dirty="0">
                <a:solidFill>
                  <a:schemeClr val="bg1"/>
                </a:solidFill>
                <a:latin typeface="Segoe UI Semibold" panose="020B0702040204020203" pitchFamily="34" charset="0"/>
                <a:cs typeface="Segoe UI Semibold" panose="020B0702040204020203" pitchFamily="34" charset="0"/>
              </a:rPr>
              <a:t>D</a:t>
            </a:r>
            <a:r>
              <a:rPr lang="vi-VN" dirty="0">
                <a:solidFill>
                  <a:schemeClr val="bg1"/>
                </a:solidFill>
                <a:latin typeface="Segoe UI Semibold" panose="020B0702040204020203" pitchFamily="34" charset="0"/>
                <a:cs typeface="Segoe UI Semibold" panose="020B0702040204020203" pitchFamily="34" charset="0"/>
              </a:rPr>
              <a:t>ẪN LƯU MÀNG PHỔI</a:t>
            </a:r>
            <a:endParaRPr lang="en-US" dirty="0">
              <a:solidFill>
                <a:schemeClr val="bg1"/>
              </a:solidFill>
            </a:endParaRPr>
          </a:p>
        </p:txBody>
      </p:sp>
      <p:sp>
        <p:nvSpPr>
          <p:cNvPr id="4" name="Subtitle 3"/>
          <p:cNvSpPr>
            <a:spLocks noGrp="1"/>
          </p:cNvSpPr>
          <p:nvPr>
            <p:ph type="subTitle" idx="1"/>
          </p:nvPr>
        </p:nvSpPr>
        <p:spPr/>
        <p:txBody>
          <a:bodyPr/>
          <a:lstStyle/>
          <a:p>
            <a:endParaRPr lang="vi-VN"/>
          </a:p>
        </p:txBody>
      </p:sp>
    </p:spTree>
    <p:extLst>
      <p:ext uri="{BB962C8B-B14F-4D97-AF65-F5344CB8AC3E}">
        <p14:creationId xmlns:p14="http://schemas.microsoft.com/office/powerpoint/2010/main" val="2169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Mục</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tiêu</a:t>
            </a:r>
            <a:r>
              <a:rPr lang="en-US" dirty="0">
                <a:solidFill>
                  <a:schemeClr val="bg1"/>
                </a:solidFill>
                <a:latin typeface="Segoe UI Semibold" panose="020B0702040204020203" pitchFamily="34" charset="0"/>
                <a:cs typeface="Segoe UI Semibold" panose="020B0702040204020203" pitchFamily="34" charset="0"/>
              </a:rPr>
              <a:t> </a:t>
            </a: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00201" y="2071688"/>
            <a:ext cx="6934200" cy="3839534"/>
          </a:xfrm>
        </p:spPr>
        <p:txBody>
          <a:bodyPr>
            <a:normAutofit/>
          </a:bodyPr>
          <a:lstStyle/>
          <a:p>
            <a:r>
              <a:rPr lang="en-US" sz="2400" dirty="0" err="1">
                <a:latin typeface="Segoe UI" panose="020B0502040204020203" pitchFamily="34" charset="0"/>
                <a:cs typeface="Segoe UI" panose="020B0502040204020203" pitchFamily="34" charset="0"/>
              </a:rPr>
              <a:t>Nắm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được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định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nghĩa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mục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tiêu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chỉ</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định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nguyên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tắc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dụng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cụ</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trong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màng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phổi</a:t>
            </a:r>
            <a:endParaRPr lang="en-US" sz="2400" dirty="0">
              <a:latin typeface="Segoe UI" panose="020B0502040204020203" pitchFamily="34" charset="0"/>
              <a:cs typeface="Segoe UI" panose="020B0502040204020203" pitchFamily="34" charset="0"/>
            </a:endParaRPr>
          </a:p>
          <a:p>
            <a:r>
              <a:rPr lang="en-US" sz="2400" dirty="0" err="1">
                <a:latin typeface="Segoe UI" panose="020B0502040204020203" pitchFamily="34" charset="0"/>
                <a:cs typeface="Segoe UI" panose="020B0502040204020203" pitchFamily="34" charset="0"/>
              </a:rPr>
              <a:t>Biết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được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cách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kiểm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theo</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dõi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màng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phổi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thực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hành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lâm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sàng</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27534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Định</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nghĩa</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571626" y="1396621"/>
            <a:ext cx="6962774" cy="3777622"/>
          </a:xfrm>
        </p:spPr>
        <p:txBody>
          <a:bodyPr/>
          <a:lstStyle/>
          <a:p>
            <a:r>
              <a:rPr lang="en-US" sz="2400" dirty="0" err="1">
                <a:latin typeface="Segoe UI" panose="020B0502040204020203" pitchFamily="34" charset="0"/>
                <a:cs typeface="Segoe UI" panose="020B0502040204020203" pitchFamily="34" charset="0"/>
              </a:rPr>
              <a:t>Là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thủ</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thuật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để</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đưa</a:t>
            </a:r>
            <a:r>
              <a:rPr lang="en-US" sz="2400" dirty="0">
                <a:latin typeface="Segoe UI" panose="020B0502040204020203" pitchFamily="34" charset="0"/>
                <a:cs typeface="Segoe UI" panose="020B0502040204020203" pitchFamily="34" charset="0"/>
              </a:rPr>
              <a:t> 1 hay </a:t>
            </a:r>
            <a:r>
              <a:rPr lang="en-US" sz="2400" dirty="0" err="1">
                <a:latin typeface="Segoe UI" panose="020B0502040204020203" pitchFamily="34" charset="0"/>
                <a:cs typeface="Segoe UI" panose="020B0502040204020203" pitchFamily="34" charset="0"/>
              </a:rPr>
              <a:t>nhiều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vào</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xoang</a:t>
            </a:r>
            <a:r>
              <a:rPr lang="en-US" sz="2400" dirty="0">
                <a:latin typeface="Segoe UI" panose="020B0502040204020203" pitchFamily="34" charset="0"/>
                <a:cs typeface="Segoe UI" panose="020B0502040204020203" pitchFamily="34" charset="0"/>
              </a:rPr>
              <a:t> MP </a:t>
            </a:r>
            <a:r>
              <a:rPr lang="en-US" sz="2400" dirty="0" err="1">
                <a:latin typeface="Segoe UI" panose="020B0502040204020203" pitchFamily="34" charset="0"/>
                <a:cs typeface="Segoe UI" panose="020B0502040204020203" pitchFamily="34" charset="0"/>
              </a:rPr>
              <a:t>để</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làm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thoát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dịch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hoặc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khí</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trong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xoang</a:t>
            </a:r>
            <a:r>
              <a:rPr lang="en-US" sz="2400" dirty="0">
                <a:latin typeface="Segoe UI" panose="020B0502040204020203" pitchFamily="34" charset="0"/>
                <a:cs typeface="Segoe UI" panose="020B0502040204020203" pitchFamily="34" charset="0"/>
              </a:rPr>
              <a:t> MP </a:t>
            </a:r>
            <a:r>
              <a:rPr lang="en-US" sz="2400" dirty="0" err="1">
                <a:latin typeface="Segoe UI" panose="020B0502040204020203" pitchFamily="34" charset="0"/>
                <a:cs typeface="Segoe UI" panose="020B0502040204020203" pitchFamily="34" charset="0"/>
              </a:rPr>
              <a:t>ra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ngoài</a:t>
            </a:r>
            <a:r>
              <a:rPr lang="en-US" sz="2400" dirty="0">
                <a:latin typeface="Segoe UI" panose="020B0502040204020203" pitchFamily="34" charset="0"/>
                <a:cs typeface="Segoe UI" panose="020B0502040204020203" pitchFamily="34" charset="0"/>
              </a:rPr>
              <a:t>.</a:t>
            </a:r>
            <a:br>
              <a:rPr lang="vi-VN" dirty="0">
                <a:latin typeface="Segoe UI" panose="020B0502040204020203" pitchFamily="34" charset="0"/>
                <a:cs typeface="Segoe UI" panose="020B0502040204020203" pitchFamily="34" charset="0"/>
              </a:rPr>
            </a:br>
            <a:br>
              <a:rPr lang="vi-VN"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948" y="2579427"/>
            <a:ext cx="5934885" cy="4333165"/>
          </a:xfrm>
          <a:prstGeom prst="rect">
            <a:avLst/>
          </a:prstGeom>
        </p:spPr>
      </p:pic>
    </p:spTree>
    <p:extLst>
      <p:ext uri="{BB962C8B-B14F-4D97-AF65-F5344CB8AC3E}">
        <p14:creationId xmlns:p14="http://schemas.microsoft.com/office/powerpoint/2010/main" val="3550091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0" y="2662238"/>
            <a:ext cx="1752600" cy="708025"/>
          </a:xfrm>
          <a:prstGeom prst="rect">
            <a:avLst/>
          </a:prstGeom>
          <a:noFill/>
          <a:ln w="9525">
            <a:noFill/>
            <a:miter lim="800000"/>
          </a:ln>
        </p:spPr>
        <p:txBody>
          <a:bodyPr>
            <a:spAutoFit/>
          </a:bodyPr>
          <a:lstStyle/>
          <a:p>
            <a:r>
              <a:rPr lang="en-US" sz="4000" b="1" dirty="0">
                <a:solidFill>
                  <a:srgbClr val="FFFF00"/>
                </a:solidFill>
                <a:uFillTx/>
              </a:rPr>
              <a:t>1</a:t>
            </a:r>
          </a:p>
        </p:txBody>
      </p:sp>
      <p:sp>
        <p:nvSpPr>
          <p:cNvPr id="5123" name="TextBox 8"/>
          <p:cNvSpPr txBox="1">
            <a:spLocks noChangeArrowheads="1"/>
          </p:cNvSpPr>
          <p:nvPr/>
        </p:nvSpPr>
        <p:spPr bwMode="auto">
          <a:xfrm>
            <a:off x="1905000" y="76200"/>
            <a:ext cx="7086600" cy="769441"/>
          </a:xfrm>
          <a:prstGeom prst="rect">
            <a:avLst/>
          </a:prstGeom>
          <a:noFill/>
          <a:ln w="9525">
            <a:noFill/>
            <a:miter lim="800000"/>
          </a:ln>
        </p:spPr>
        <p:txBody>
          <a:bodyPr>
            <a:spAutoFit/>
          </a:bodyPr>
          <a:lstStyle/>
          <a:p>
            <a:pPr marL="457200" indent="-457200"/>
            <a:r>
              <a:rPr lang="en-US" sz="4400" dirty="0">
                <a:uFillTx/>
              </a:rPr>
              <a:t>PRIMARY SURVEY</a:t>
            </a:r>
          </a:p>
        </p:txBody>
      </p:sp>
      <p:sp>
        <p:nvSpPr>
          <p:cNvPr id="5" name="TextBox 4"/>
          <p:cNvSpPr txBox="1">
            <a:spLocks/>
          </p:cNvSpPr>
          <p:nvPr/>
        </p:nvSpPr>
        <p:spPr>
          <a:xfrm>
            <a:off x="4114800" y="1066800"/>
            <a:ext cx="2819400" cy="4433073"/>
          </a:xfrm>
          <a:prstGeom prst="rect">
            <a:avLst/>
          </a:prstGeom>
          <a:noFill/>
        </p:spPr>
        <p:txBody>
          <a:bodyPr wrap="square" rtlCol="0">
            <a:spAutoFit/>
          </a:bodyPr>
          <a:lstStyle/>
          <a:p>
            <a:pPr algn="just">
              <a:lnSpc>
                <a:spcPct val="150000"/>
              </a:lnSpc>
            </a:pPr>
            <a:r>
              <a:rPr lang="en-US" sz="3200" b="1" dirty="0">
                <a:solidFill>
                  <a:srgbClr val="C00000"/>
                </a:solidFill>
                <a:uFillTx/>
              </a:rPr>
              <a:t>A</a:t>
            </a:r>
            <a:r>
              <a:rPr lang="en-US" sz="3200" dirty="0">
                <a:uFillTx/>
              </a:rPr>
              <a:t>irway</a:t>
            </a:r>
          </a:p>
          <a:p>
            <a:pPr algn="just">
              <a:lnSpc>
                <a:spcPct val="150000"/>
              </a:lnSpc>
            </a:pPr>
            <a:r>
              <a:rPr lang="en-US" sz="3200" b="1" dirty="0">
                <a:solidFill>
                  <a:srgbClr val="C00000"/>
                </a:solidFill>
                <a:uFillTx/>
              </a:rPr>
              <a:t>B</a:t>
            </a:r>
            <a:r>
              <a:rPr lang="en-US" sz="3200" dirty="0">
                <a:uFillTx/>
              </a:rPr>
              <a:t>reathing</a:t>
            </a:r>
          </a:p>
          <a:p>
            <a:pPr algn="just">
              <a:lnSpc>
                <a:spcPct val="150000"/>
              </a:lnSpc>
            </a:pPr>
            <a:r>
              <a:rPr lang="en-US" sz="3200" b="1" dirty="0">
                <a:solidFill>
                  <a:srgbClr val="C00000"/>
                </a:solidFill>
                <a:uFillTx/>
              </a:rPr>
              <a:t>C</a:t>
            </a:r>
            <a:r>
              <a:rPr lang="en-US" sz="3200" dirty="0">
                <a:uFillTx/>
              </a:rPr>
              <a:t>irculation</a:t>
            </a:r>
          </a:p>
          <a:p>
            <a:pPr algn="just">
              <a:lnSpc>
                <a:spcPct val="150000"/>
              </a:lnSpc>
            </a:pPr>
            <a:r>
              <a:rPr lang="en-US" sz="3200" b="1" dirty="0">
                <a:solidFill>
                  <a:srgbClr val="C00000"/>
                </a:solidFill>
                <a:uFillTx/>
              </a:rPr>
              <a:t>D</a:t>
            </a:r>
            <a:r>
              <a:rPr lang="en-US" sz="3200" dirty="0">
                <a:uFillTx/>
              </a:rPr>
              <a:t>isability</a:t>
            </a:r>
          </a:p>
          <a:p>
            <a:pPr algn="just">
              <a:lnSpc>
                <a:spcPct val="150000"/>
              </a:lnSpc>
            </a:pPr>
            <a:r>
              <a:rPr lang="en-US" sz="3200" b="1" dirty="0">
                <a:solidFill>
                  <a:srgbClr val="C00000"/>
                </a:solidFill>
                <a:uFillTx/>
              </a:rPr>
              <a:t>E</a:t>
            </a:r>
            <a:r>
              <a:rPr lang="en-US" sz="3200" dirty="0">
                <a:uFillTx/>
              </a:rPr>
              <a:t>xposure</a:t>
            </a:r>
          </a:p>
          <a:p>
            <a:pPr algn="just">
              <a:lnSpc>
                <a:spcPct val="150000"/>
              </a:lnSpc>
            </a:pPr>
            <a:endParaRPr lang="en-US" sz="3200" dirty="0">
              <a:uFillTx/>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panose="020B0502040204020203" pitchFamily="34" charset="0"/>
                <a:cs typeface="Segoe UI" panose="020B0502040204020203" pitchFamily="34" charset="0"/>
              </a:rPr>
              <a:t>Mục</a:t>
            </a:r>
            <a:r>
              <a:rPr lang="en-US" dirty="0">
                <a:solidFill>
                  <a:schemeClr val="bg1"/>
                </a:solidFill>
                <a:latin typeface="Segoe UI" panose="020B0502040204020203" pitchFamily="34" charset="0"/>
                <a:cs typeface="Segoe UI" panose="020B0502040204020203" pitchFamily="34" charset="0"/>
              </a:rPr>
              <a:t> </a:t>
            </a:r>
            <a:r>
              <a:rPr lang="en-US" dirty="0" err="1">
                <a:solidFill>
                  <a:schemeClr val="bg1"/>
                </a:solidFill>
                <a:latin typeface="Segoe UI" panose="020B0502040204020203" pitchFamily="34" charset="0"/>
                <a:cs typeface="Segoe UI" panose="020B0502040204020203" pitchFamily="34" charset="0"/>
              </a:rPr>
              <a:t>tiêu</a:t>
            </a:r>
            <a:endParaRPr lang="en-US" dirty="0">
              <a:solidFill>
                <a:schemeClr val="bg1"/>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1571626" y="1435415"/>
            <a:ext cx="6594286" cy="3777622"/>
          </a:xfrm>
        </p:spPr>
        <p:txBody>
          <a:bodyPr>
            <a:normAutofit/>
          </a:bodyPr>
          <a:lstStyle/>
          <a:p>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 </a:t>
            </a:r>
            <a:r>
              <a:rPr lang="vi-VN" sz="2000" dirty="0" err="1">
                <a:latin typeface="Segoe UI" panose="020B0502040204020203" pitchFamily="34" charset="0"/>
                <a:cs typeface="Segoe UI" panose="020B0502040204020203" pitchFamily="34" charset="0"/>
              </a:rPr>
              <a:t>sạch</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máu</a:t>
            </a:r>
            <a:r>
              <a:rPr lang="vi-VN" sz="2000" dirty="0">
                <a:latin typeface="Segoe UI" panose="020B0502040204020203" pitchFamily="34" charset="0"/>
                <a:cs typeface="Segoe UI" panose="020B0502040204020203" pitchFamily="34" charset="0"/>
              </a:rPr>
              <a:t> – </a:t>
            </a:r>
            <a:r>
              <a:rPr lang="vi-VN" sz="2000" dirty="0" err="1">
                <a:latin typeface="Segoe UI" panose="020B0502040204020203" pitchFamily="34" charset="0"/>
                <a:cs typeface="Segoe UI" panose="020B0502040204020203" pitchFamily="34" charset="0"/>
              </a:rPr>
              <a:t>dịch</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và</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khí</a:t>
            </a:r>
            <a:r>
              <a:rPr lang="vi-VN" sz="2000" dirty="0">
                <a:latin typeface="Segoe UI" panose="020B0502040204020203" pitchFamily="34" charset="0"/>
                <a:cs typeface="Segoe UI" panose="020B0502040204020203" pitchFamily="34" charset="0"/>
              </a:rPr>
              <a:t> trong khoang MP</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Giúp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nở</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Trả</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lại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khoang</a:t>
            </a:r>
            <a:r>
              <a:rPr lang="en-US" sz="2000" dirty="0">
                <a:latin typeface="Segoe UI" panose="020B0502040204020203" pitchFamily="34" charset="0"/>
                <a:cs typeface="Segoe UI" panose="020B0502040204020203" pitchFamily="34" charset="0"/>
              </a:rPr>
              <a:t> MP </a:t>
            </a:r>
            <a:r>
              <a:rPr lang="en-US" sz="2000" dirty="0" err="1">
                <a:latin typeface="Segoe UI" panose="020B0502040204020203" pitchFamily="34" charset="0"/>
                <a:cs typeface="Segoe UI" panose="020B0502040204020203" pitchFamily="34" charset="0"/>
              </a:rPr>
              <a:t>áp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âm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tính</a:t>
            </a:r>
            <a:r>
              <a:rPr lang="en-US" sz="2000" dirty="0">
                <a:latin typeface="Segoe UI" panose="020B0502040204020203" pitchFamily="34" charset="0"/>
                <a:cs typeface="Segoe UI" panose="020B0502040204020203" pitchFamily="34" charset="0"/>
              </a:rPr>
              <a:t>.</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vi-VN" sz="2000" dirty="0">
                <a:latin typeface="Segoe UI" panose="020B0502040204020203" pitchFamily="34" charset="0"/>
                <a:cs typeface="Segoe UI" panose="020B0502040204020203" pitchFamily="34" charset="0"/>
              </a:rPr>
            </a:br>
            <a:br>
              <a:rPr lang="vi-VN"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33155"/>
            <a:ext cx="4551244" cy="35337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243" y="3390632"/>
            <a:ext cx="4592757" cy="2857500"/>
          </a:xfrm>
          <a:prstGeom prst="rect">
            <a:avLst/>
          </a:prstGeom>
        </p:spPr>
      </p:pic>
    </p:spTree>
    <p:extLst>
      <p:ext uri="{BB962C8B-B14F-4D97-AF65-F5344CB8AC3E}">
        <p14:creationId xmlns:p14="http://schemas.microsoft.com/office/powerpoint/2010/main" val="288019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chemeClr val="bg1"/>
                </a:solidFill>
                <a:latin typeface="Segoe UI Semibold" panose="020B0702040204020203" pitchFamily="34" charset="0"/>
                <a:cs typeface="Segoe UI Semibold" panose="020B0702040204020203" pitchFamily="34" charset="0"/>
              </a:rPr>
              <a:t>Chỉ</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định</a:t>
            </a:r>
            <a:r>
              <a:rPr lang="en-US" dirty="0">
                <a:solidFill>
                  <a:schemeClr val="bg1"/>
                </a:solidFill>
                <a:latin typeface="Segoe UI Semibold" panose="020B0702040204020203" pitchFamily="34" charset="0"/>
                <a:cs typeface="Segoe UI Semibold" panose="020B0702040204020203" pitchFamily="34" charset="0"/>
              </a:rPr>
              <a:t> :</a:t>
            </a: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65027" y="1487606"/>
            <a:ext cx="6869373" cy="4423616"/>
          </a:xfrm>
        </p:spPr>
        <p:txBody>
          <a:bodyPr>
            <a:normAutofit/>
          </a:bodyPr>
          <a:lstStyle/>
          <a:p>
            <a:r>
              <a:rPr lang="en-US" sz="2000" dirty="0">
                <a:latin typeface="Segoe UI" panose="020B0502040204020203" pitchFamily="34" charset="0"/>
                <a:cs typeface="Segoe UI" panose="020B0502040204020203" pitchFamily="34" charset="0"/>
              </a:rPr>
              <a:t>TDMP (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mủ</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dưỡng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trấp</a:t>
            </a:r>
            <a:r>
              <a:rPr lang="en-US" sz="20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TKMP</a:t>
            </a:r>
          </a:p>
          <a:p>
            <a:r>
              <a:rPr lang="vi-VN" sz="2000" dirty="0">
                <a:latin typeface="Segoe UI" panose="020B0502040204020203" pitchFamily="34" charset="0"/>
                <a:cs typeface="Segoe UI" panose="020B0502040204020203" pitchFamily="34" charset="0"/>
              </a:rPr>
              <a:t>Sau </a:t>
            </a:r>
            <a:r>
              <a:rPr lang="vi-VN" sz="2000" dirty="0" err="1">
                <a:latin typeface="Segoe UI" panose="020B0502040204020203" pitchFamily="34" charset="0"/>
                <a:cs typeface="Segoe UI" panose="020B0502040204020203" pitchFamily="34" charset="0"/>
              </a:rPr>
              <a:t>phẫu</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thuật</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lồng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ngực</a:t>
            </a:r>
            <a:r>
              <a:rPr lang="vi-VN" sz="2000" dirty="0">
                <a:latin typeface="Segoe UI" panose="020B0502040204020203" pitchFamily="34" charset="0"/>
                <a:cs typeface="Segoe UI" panose="020B0502040204020203" pitchFamily="34" charset="0"/>
              </a:rPr>
              <a:t>.</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5" name="Content Placeholder 5"/>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437604" y="2857503"/>
            <a:ext cx="4599906" cy="28527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005" y="1905000"/>
            <a:ext cx="3820832" cy="274736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43192" y="3457193"/>
            <a:ext cx="2749530" cy="40520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5605" y="3632794"/>
            <a:ext cx="3210872" cy="3225207"/>
          </a:xfrm>
          <a:prstGeom prst="rect">
            <a:avLst/>
          </a:prstGeom>
        </p:spPr>
      </p:pic>
    </p:spTree>
    <p:extLst>
      <p:ext uri="{BB962C8B-B14F-4D97-AF65-F5344CB8AC3E}">
        <p14:creationId xmlns:p14="http://schemas.microsoft.com/office/powerpoint/2010/main" val="108662722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Vị</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trí</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386" y="2023634"/>
            <a:ext cx="7315129" cy="4848014"/>
          </a:xfrm>
        </p:spPr>
      </p:pic>
      <p:sp>
        <p:nvSpPr>
          <p:cNvPr id="3" name="TextBox 2"/>
          <p:cNvSpPr txBox="1"/>
          <p:nvPr/>
        </p:nvSpPr>
        <p:spPr>
          <a:xfrm>
            <a:off x="1430799" y="1447800"/>
            <a:ext cx="6894323"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Tam </a:t>
            </a:r>
            <a:r>
              <a:rPr lang="en-US" sz="2000" dirty="0" err="1">
                <a:solidFill>
                  <a:schemeClr val="bg1"/>
                </a:solidFill>
                <a:latin typeface="Segoe UI" panose="020B0502040204020203" pitchFamily="34" charset="0"/>
                <a:cs typeface="Segoe UI" panose="020B0502040204020203" pitchFamily="34" charset="0"/>
              </a:rPr>
              <a:t>giác</a:t>
            </a:r>
            <a:r>
              <a:rPr lang="en-US" sz="2000" dirty="0">
                <a:solidFill>
                  <a:schemeClr val="bg1"/>
                </a:solidFill>
                <a:latin typeface="Segoe UI" panose="020B0502040204020203" pitchFamily="34" charset="0"/>
                <a:cs typeface="Segoe UI" panose="020B0502040204020203" pitchFamily="34" charset="0"/>
              </a:rPr>
              <a:t> an </a:t>
            </a:r>
            <a:r>
              <a:rPr lang="en-US" sz="2000" dirty="0" err="1">
                <a:solidFill>
                  <a:schemeClr val="bg1"/>
                </a:solidFill>
                <a:latin typeface="Segoe UI" panose="020B0502040204020203" pitchFamily="34" charset="0"/>
                <a:cs typeface="Segoe UI" panose="020B0502040204020203" pitchFamily="34" charset="0"/>
              </a:rPr>
              <a:t>toàn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cơ</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ngực</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lớn</a:t>
            </a:r>
            <a:r>
              <a:rPr lang="en-US" sz="2000" dirty="0">
                <a:solidFill>
                  <a:schemeClr val="bg1"/>
                </a:solidFill>
                <a:latin typeface="Segoe UI" panose="020B0502040204020203" pitchFamily="34" charset="0"/>
                <a:cs typeface="Segoe UI" panose="020B0502040204020203" pitchFamily="34" charset="0"/>
              </a:rPr>
              <a:t> – </a:t>
            </a:r>
            <a:r>
              <a:rPr lang="en-US" sz="2000" dirty="0" err="1">
                <a:solidFill>
                  <a:schemeClr val="bg1"/>
                </a:solidFill>
                <a:latin typeface="Segoe UI" panose="020B0502040204020203" pitchFamily="34" charset="0"/>
                <a:cs typeface="Segoe UI" panose="020B0502040204020203" pitchFamily="34" charset="0"/>
              </a:rPr>
              <a:t>cơ</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lưng</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rộng</a:t>
            </a:r>
            <a:r>
              <a:rPr lang="en-US" sz="2000" dirty="0">
                <a:solidFill>
                  <a:schemeClr val="bg1"/>
                </a:solidFill>
                <a:latin typeface="Segoe UI" panose="020B0502040204020203" pitchFamily="34" charset="0"/>
                <a:cs typeface="Segoe UI" panose="020B0502040204020203" pitchFamily="34" charset="0"/>
              </a:rPr>
              <a:t> – </a:t>
            </a:r>
            <a:r>
              <a:rPr lang="en-US" sz="2000" dirty="0" err="1">
                <a:solidFill>
                  <a:schemeClr val="bg1"/>
                </a:solidFill>
                <a:latin typeface="Segoe UI" panose="020B0502040204020203" pitchFamily="34" charset="0"/>
                <a:cs typeface="Segoe UI" panose="020B0502040204020203" pitchFamily="34" charset="0"/>
              </a:rPr>
              <a:t>gian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sườn</a:t>
            </a:r>
            <a:r>
              <a:rPr lang="en-US" sz="2000" dirty="0">
                <a:solidFill>
                  <a:schemeClr val="bg1"/>
                </a:solidFill>
                <a:latin typeface="Segoe UI" panose="020B0502040204020203" pitchFamily="34" charset="0"/>
                <a:cs typeface="Segoe UI" panose="020B0502040204020203" pitchFamily="34" charset="0"/>
              </a:rPr>
              <a:t> 5</a:t>
            </a:r>
          </a:p>
        </p:txBody>
      </p:sp>
    </p:spTree>
    <p:extLst>
      <p:ext uri="{BB962C8B-B14F-4D97-AF65-F5344CB8AC3E}">
        <p14:creationId xmlns:p14="http://schemas.microsoft.com/office/powerpoint/2010/main" val="2199281812"/>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chemeClr val="bg1"/>
                </a:solidFill>
                <a:latin typeface="Segoe UI Semibold" panose="020B0702040204020203" pitchFamily="34" charset="0"/>
                <a:cs typeface="Segoe UI Semibold" panose="020B0702040204020203" pitchFamily="34" charset="0"/>
              </a:rPr>
              <a:t>Nguyên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tắc</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473959" y="1378424"/>
            <a:ext cx="6855725" cy="4464559"/>
          </a:xfrm>
        </p:spPr>
        <p:txBody>
          <a:bodyPr>
            <a:normAutofit/>
          </a:bodyPr>
          <a:lstStyle/>
          <a:p>
            <a:r>
              <a:rPr lang="en-US" sz="2000" dirty="0" err="1">
                <a:latin typeface="Segoe UI" panose="020B0502040204020203" pitchFamily="34" charset="0"/>
                <a:cs typeface="Segoe UI" panose="020B0502040204020203" pitchFamily="34" charset="0"/>
              </a:rPr>
              <a:t>Vô</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trùng</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đại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phẫu</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Kín</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Một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chiều</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Hút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tục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áp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từ</a:t>
            </a:r>
            <a:r>
              <a:rPr lang="en-US" sz="2000" dirty="0">
                <a:latin typeface="Segoe UI" panose="020B0502040204020203" pitchFamily="34" charset="0"/>
                <a:cs typeface="Segoe UI" panose="020B0502040204020203" pitchFamily="34" charset="0"/>
              </a:rPr>
              <a:t> (-) 20 – (-) 30 cm H2O.</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884" y="3138985"/>
            <a:ext cx="6076950" cy="3719015"/>
          </a:xfrm>
          <a:prstGeom prst="rect">
            <a:avLst/>
          </a:prstGeom>
        </p:spPr>
      </p:pic>
    </p:spTree>
    <p:extLst>
      <p:ext uri="{BB962C8B-B14F-4D97-AF65-F5344CB8AC3E}">
        <p14:creationId xmlns:p14="http://schemas.microsoft.com/office/powerpoint/2010/main" val="9849122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Phương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tiện</a:t>
            </a: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750633" y="1501255"/>
            <a:ext cx="8161355" cy="5158852"/>
          </a:xfrm>
        </p:spPr>
        <p:txBody>
          <a:bodyPr>
            <a:noAutofit/>
          </a:bodyPr>
          <a:lstStyle/>
          <a:p>
            <a:r>
              <a:rPr lang="vi-VN" sz="2400" dirty="0" err="1">
                <a:latin typeface="Segoe UI" panose="020B0502040204020203" pitchFamily="34" charset="0"/>
                <a:cs typeface="Segoe UI" panose="020B0502040204020203" pitchFamily="34" charset="0"/>
              </a:rPr>
              <a:t>Dụng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cụ</a:t>
            </a:r>
            <a:r>
              <a:rPr lang="vi-VN" sz="2400" dirty="0">
                <a:latin typeface="Segoe UI" panose="020B0502040204020203" pitchFamily="34" charset="0"/>
                <a:cs typeface="Segoe UI" panose="020B0502040204020203" pitchFamily="34" charset="0"/>
              </a:rPr>
              <a:t> : trung </a:t>
            </a:r>
            <a:r>
              <a:rPr lang="vi-VN" sz="2400" dirty="0" err="1">
                <a:latin typeface="Segoe UI" panose="020B0502040204020203" pitchFamily="34" charset="0"/>
                <a:cs typeface="Segoe UI" panose="020B0502040204020203" pitchFamily="34" charset="0"/>
              </a:rPr>
              <a:t>phẫu</a:t>
            </a:r>
            <a:r>
              <a:rPr lang="vi-VN" sz="2400" dirty="0">
                <a:latin typeface="Segoe UI" panose="020B0502040204020203" pitchFamily="34" charset="0"/>
                <a:cs typeface="Segoe UI" panose="020B0502040204020203" pitchFamily="34" charset="0"/>
              </a:rPr>
              <a:t>, lưu ý </a:t>
            </a:r>
            <a:r>
              <a:rPr lang="vi-VN" sz="2400" dirty="0" err="1">
                <a:latin typeface="Segoe UI" panose="020B0502040204020203" pitchFamily="34" charset="0"/>
                <a:cs typeface="Segoe UI" panose="020B0502040204020203" pitchFamily="34" charset="0"/>
              </a:rPr>
              <a:t>kẹp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Kocher</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Kelly</a:t>
            </a:r>
            <a:r>
              <a:rPr lang="vi-VN" sz="2400" dirty="0">
                <a:latin typeface="Segoe UI" panose="020B0502040204020203" pitchFamily="34" charset="0"/>
                <a:cs typeface="Segoe UI" panose="020B0502040204020203" pitchFamily="34" charset="0"/>
              </a:rPr>
              <a:t> không </a:t>
            </a:r>
            <a:r>
              <a:rPr lang="vi-VN" sz="2400" dirty="0" err="1">
                <a:latin typeface="Segoe UI" panose="020B0502040204020203" pitchFamily="34" charset="0"/>
                <a:cs typeface="Segoe UI" panose="020B0502040204020203" pitchFamily="34" charset="0"/>
              </a:rPr>
              <a:t>mấu</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dài</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r>
              <a:rPr lang="en-US" sz="2400" dirty="0" err="1">
                <a:latin typeface="Segoe UI" panose="020B0502040204020203" pitchFamily="34" charset="0"/>
                <a:cs typeface="Segoe UI" panose="020B0502040204020203" pitchFamily="34" charset="0"/>
              </a:rPr>
              <a:t>Ống</a:t>
            </a:r>
            <a:r>
              <a:rPr lang="en-US" sz="2400" dirty="0">
                <a:latin typeface="Segoe UI" panose="020B0502040204020203" pitchFamily="34" charset="0"/>
                <a:cs typeface="Segoe UI" panose="020B0502040204020203" pitchFamily="34" charset="0"/>
              </a:rPr>
              <a:t> d</a:t>
            </a:r>
            <a:r>
              <a:rPr lang="vi-VN" sz="2400" dirty="0" err="1">
                <a:latin typeface="Segoe UI" panose="020B0502040204020203" pitchFamily="34" charset="0"/>
                <a:cs typeface="Segoe UI" panose="020B0502040204020203" pitchFamily="34" charset="0"/>
              </a:rPr>
              <a:t>ẫn</a:t>
            </a:r>
            <a:r>
              <a:rPr lang="vi-VN" sz="2400" dirty="0">
                <a:latin typeface="Segoe UI" panose="020B0502040204020203" pitchFamily="34" charset="0"/>
                <a:cs typeface="Segoe UI" panose="020B0502040204020203" pitchFamily="34" charset="0"/>
              </a:rPr>
              <a:t> lưu : </a:t>
            </a:r>
            <a:r>
              <a:rPr lang="vi-VN" sz="2400" dirty="0" err="1">
                <a:latin typeface="Segoe UI" panose="020B0502040204020203" pitchFamily="34" charset="0"/>
                <a:cs typeface="Segoe UI" panose="020B0502040204020203" pitchFamily="34" charset="0"/>
              </a:rPr>
              <a:t>nhựa</a:t>
            </a:r>
            <a:r>
              <a:rPr lang="vi-VN" sz="2400" dirty="0">
                <a:latin typeface="Segoe UI" panose="020B0502040204020203" pitchFamily="34" charset="0"/>
                <a:cs typeface="Segoe UI" panose="020B0502040204020203" pitchFamily="34" charset="0"/>
              </a:rPr>
              <a:t> trong, </a:t>
            </a:r>
            <a:r>
              <a:rPr lang="vi-VN" sz="2400" dirty="0" err="1">
                <a:latin typeface="Segoe UI" panose="020B0502040204020203" pitchFamily="34" charset="0"/>
                <a:cs typeface="Segoe UI" panose="020B0502040204020203" pitchFamily="34" charset="0"/>
              </a:rPr>
              <a:t>kích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thước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lớn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đường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kính</a:t>
            </a:r>
            <a:r>
              <a:rPr lang="vi-VN" sz="2400" dirty="0">
                <a:latin typeface="Segoe UI" panose="020B0502040204020203" pitchFamily="34" charset="0"/>
                <a:cs typeface="Segoe UI" panose="020B0502040204020203" pitchFamily="34" charset="0"/>
              </a:rPr>
              <a:t> trong &gt; 10 </a:t>
            </a:r>
            <a:r>
              <a:rPr lang="vi-VN" sz="2400" dirty="0" err="1">
                <a:latin typeface="Segoe UI" panose="020B0502040204020203" pitchFamily="34" charset="0"/>
                <a:cs typeface="Segoe UI" panose="020B0502040204020203" pitchFamily="34" charset="0"/>
              </a:rPr>
              <a:t>mm</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người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lớn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với</a:t>
            </a: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máu</a:t>
            </a:r>
            <a:r>
              <a:rPr lang="vi-VN" sz="2400" dirty="0">
                <a:latin typeface="Segoe UI" panose="020B0502040204020203" pitchFamily="34" charset="0"/>
                <a:cs typeface="Segoe UI" panose="020B0502040204020203" pitchFamily="34" charset="0"/>
              </a:rPr>
              <a:t>, 4 – 8 </a:t>
            </a:r>
            <a:r>
              <a:rPr lang="vi-VN" sz="2400" dirty="0" err="1">
                <a:latin typeface="Segoe UI" panose="020B0502040204020203" pitchFamily="34" charset="0"/>
                <a:cs typeface="Segoe UI" panose="020B0502040204020203" pitchFamily="34" charset="0"/>
              </a:rPr>
              <a:t>mm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với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khí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trẻ</a:t>
            </a:r>
            <a:r>
              <a:rPr lang="vi-VN" sz="2400" dirty="0">
                <a:latin typeface="Segoe UI" panose="020B0502040204020203" pitchFamily="34" charset="0"/>
                <a:cs typeface="Segoe UI" panose="020B0502040204020203" pitchFamily="34" charset="0"/>
              </a:rPr>
              <a:t> em), </a:t>
            </a:r>
            <a:r>
              <a:rPr lang="vi-VN" sz="2400" dirty="0" err="1">
                <a:latin typeface="Segoe UI" panose="020B0502040204020203" pitchFamily="34" charset="0"/>
                <a:cs typeface="Segoe UI" panose="020B0502040204020203" pitchFamily="34" charset="0"/>
              </a:rPr>
              <a:t>tráng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Silicon</a:t>
            </a:r>
            <a:r>
              <a:rPr lang="vi-VN" sz="2400" dirty="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 (1)</a:t>
            </a:r>
          </a:p>
          <a:p>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dây </a:t>
            </a:r>
            <a:r>
              <a:rPr lang="vi-VN"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(2)</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chỗ</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nối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bình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r>
              <a:rPr lang="en-US" sz="2400" dirty="0">
                <a:latin typeface="Segoe UI" panose="020B0502040204020203" pitchFamily="34" charset="0"/>
                <a:cs typeface="Segoe UI" panose="020B0502040204020203" pitchFamily="34" charset="0"/>
              </a:rPr>
              <a:t> (3)</a:t>
            </a:r>
          </a:p>
          <a:p>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có</a:t>
            </a:r>
            <a:r>
              <a:rPr lang="vi-VN" sz="2400" dirty="0">
                <a:latin typeface="Segoe UI" panose="020B0502040204020203" pitchFamily="34" charset="0"/>
                <a:cs typeface="Segoe UI" panose="020B0502040204020203" pitchFamily="34" charset="0"/>
              </a:rPr>
              <a:t> 3 </a:t>
            </a:r>
            <a:r>
              <a:rPr lang="vi-VN" sz="2400" dirty="0" err="1">
                <a:latin typeface="Segoe UI" panose="020B0502040204020203" pitchFamily="34" charset="0"/>
                <a:cs typeface="Segoe UI" panose="020B0502040204020203" pitchFamily="34" charset="0"/>
              </a:rPr>
              <a:t>khả</a:t>
            </a:r>
            <a:r>
              <a:rPr lang="vi-VN" sz="2400" dirty="0">
                <a:latin typeface="Segoe UI" panose="020B0502040204020203" pitchFamily="34" charset="0"/>
                <a:cs typeface="Segoe UI" panose="020B0502040204020203" pitchFamily="34" charset="0"/>
              </a:rPr>
              <a:t> năng</a:t>
            </a:r>
            <a:endParaRPr lang="en-US" sz="2400" dirty="0">
              <a:latin typeface="Segoe UI" panose="020B0502040204020203" pitchFamily="34" charset="0"/>
              <a:cs typeface="Segoe UI" panose="020B0502040204020203" pitchFamily="34" charset="0"/>
            </a:endParaRPr>
          </a:p>
          <a:p>
            <a:pPr marL="0" indent="0">
              <a:buNone/>
            </a:pP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Máy</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liên </a:t>
            </a:r>
            <a:r>
              <a:rPr lang="vi-VN" sz="2400" dirty="0" err="1">
                <a:latin typeface="Segoe UI" panose="020B0502040204020203" pitchFamily="34" charset="0"/>
                <a:cs typeface="Segoe UI" panose="020B0502040204020203" pitchFamily="34" charset="0"/>
              </a:rPr>
              <a:t>tục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lực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thấp</a:t>
            </a:r>
            <a:r>
              <a:rPr lang="vi-VN" sz="2400" dirty="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tưởng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nhất</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pPr marL="0" indent="0">
              <a:buNone/>
            </a:pP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Hệ</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hút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liên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tục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áp</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lực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cao</a:t>
            </a:r>
            <a:r>
              <a:rPr lang="en-US" sz="2400" dirty="0">
                <a:latin typeface="Segoe UI" panose="020B0502040204020203" pitchFamily="34" charset="0"/>
                <a:cs typeface="Segoe UI" panose="020B0502040204020203" pitchFamily="34" charset="0"/>
              </a:rPr>
              <a:t> =&gt; </a:t>
            </a:r>
            <a:r>
              <a:rPr lang="en-US" sz="2400" dirty="0" err="1">
                <a:latin typeface="Segoe UI" panose="020B0502040204020203" pitchFamily="34" charset="0"/>
                <a:cs typeface="Segoe UI" panose="020B0502040204020203" pitchFamily="34" charset="0"/>
              </a:rPr>
              <a:t>phải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làm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hệ</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giảm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áp</a:t>
            </a:r>
            <a:r>
              <a:rPr lang="en-US" sz="2400" dirty="0">
                <a:latin typeface="Segoe UI" panose="020B0502040204020203" pitchFamily="34" charset="0"/>
                <a:cs typeface="Segoe UI" panose="020B0502040204020203" pitchFamily="34" charset="0"/>
              </a:rPr>
              <a:t> ↔ </a:t>
            </a:r>
            <a:r>
              <a:rPr lang="en-US" sz="2400" dirty="0" err="1">
                <a:latin typeface="Segoe UI" panose="020B0502040204020203" pitchFamily="34" charset="0"/>
                <a:cs typeface="Segoe UI" panose="020B0502040204020203" pitchFamily="34" charset="0"/>
              </a:rPr>
              <a:t>phổ</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biến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nhất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hiện</a:t>
            </a:r>
            <a:r>
              <a:rPr lang="en-US" sz="2400" dirty="0">
                <a:latin typeface="Segoe UI" panose="020B0502040204020203" pitchFamily="34" charset="0"/>
                <a:cs typeface="Segoe UI" panose="020B0502040204020203" pitchFamily="34" charset="0"/>
              </a:rPr>
              <a:t> nay </a:t>
            </a:r>
            <a:r>
              <a:rPr lang="en-US" sz="2400" dirty="0" err="1">
                <a:latin typeface="Segoe UI" panose="020B0502040204020203" pitchFamily="34" charset="0"/>
                <a:cs typeface="Segoe UI" panose="020B0502040204020203" pitchFamily="34" charset="0"/>
              </a:rPr>
              <a:t>tại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các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trung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tâm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lớn</a:t>
            </a:r>
            <a:r>
              <a:rPr lang="en-US" sz="2400" dirty="0">
                <a:latin typeface="Segoe UI" panose="020B0502040204020203" pitchFamily="34" charset="0"/>
                <a:cs typeface="Segoe UI" panose="020B0502040204020203" pitchFamily="34" charset="0"/>
              </a:rPr>
              <a:t>.</a:t>
            </a:r>
          </a:p>
          <a:p>
            <a:pPr marL="0" indent="0">
              <a:buNone/>
            </a:pP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Máy</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thông </a:t>
            </a:r>
            <a:r>
              <a:rPr lang="vi-VN" sz="2400" dirty="0" err="1">
                <a:latin typeface="Segoe UI" panose="020B0502040204020203" pitchFamily="34" charset="0"/>
                <a:cs typeface="Segoe UI" panose="020B0502040204020203" pitchFamily="34" charset="0"/>
              </a:rPr>
              <a:t>thường</a:t>
            </a:r>
            <a:r>
              <a:rPr lang="vi-VN" sz="2400" dirty="0">
                <a:latin typeface="Segoe UI" panose="020B0502040204020203" pitchFamily="34" charset="0"/>
                <a:cs typeface="Segoe UI" panose="020B0502040204020203" pitchFamily="34" charset="0"/>
              </a:rPr>
              <a:t> (không liên </a:t>
            </a:r>
            <a:r>
              <a:rPr lang="vi-VN" sz="2400" dirty="0" err="1">
                <a:latin typeface="Segoe UI" panose="020B0502040204020203" pitchFamily="34" charset="0"/>
                <a:cs typeface="Segoe UI" panose="020B0502040204020203" pitchFamily="34" charset="0"/>
              </a:rPr>
              <a:t>tục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lực</a:t>
            </a:r>
            <a:r>
              <a:rPr lang="vi-VN" sz="2400" dirty="0">
                <a:latin typeface="Segoe UI" panose="020B0502040204020203" pitchFamily="34" charset="0"/>
                <a:cs typeface="Segoe UI" panose="020B0502040204020203" pitchFamily="34" charset="0"/>
              </a:rPr>
              <a:t> cao </a:t>
            </a: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dễ</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dụng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mọi</a:t>
            </a:r>
            <a:r>
              <a:rPr lang="vi-VN" sz="2400" dirty="0">
                <a:latin typeface="Segoe UI" panose="020B0502040204020203" pitchFamily="34" charset="0"/>
                <a:cs typeface="Segoe UI" panose="020B0502040204020203" pitchFamily="34" charset="0"/>
              </a:rPr>
              <a:t> nơi, song</a:t>
            </a: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phải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làm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giảm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a:t>
            </a:r>
            <a:br>
              <a:rPr lang="vi-VN" sz="2400" dirty="0">
                <a:latin typeface="Segoe UI" panose="020B0502040204020203" pitchFamily="34" charset="0"/>
                <a:cs typeface="Segoe UI" panose="020B0502040204020203" pitchFamily="34" charset="0"/>
              </a:rPr>
            </a:br>
            <a:br>
              <a:rPr lang="vi-VN"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br>
              <a:rPr lang="vi-VN" sz="2400" dirty="0">
                <a:latin typeface="Segoe UI" panose="020B0502040204020203" pitchFamily="34" charset="0"/>
                <a:cs typeface="Segoe UI" panose="020B0502040204020203" pitchFamily="34" charset="0"/>
              </a:rPr>
            </a:br>
            <a:br>
              <a:rPr lang="vi-VN"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17062916"/>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Segoe UI Semibold" panose="020B0702040204020203" pitchFamily="34" charset="0"/>
              <a:cs typeface="Segoe UI Semibold" panose="020B07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854" y="178916"/>
            <a:ext cx="4637569" cy="331254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099" y="68807"/>
            <a:ext cx="2838625" cy="42446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4423" y="4212242"/>
            <a:ext cx="3904233" cy="261095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733" y="3491464"/>
            <a:ext cx="5027936" cy="3114675"/>
          </a:xfrm>
          <a:prstGeom prst="rect">
            <a:avLst/>
          </a:prstGeom>
        </p:spPr>
      </p:pic>
    </p:spTree>
    <p:extLst>
      <p:ext uri="{BB962C8B-B14F-4D97-AF65-F5344CB8AC3E}">
        <p14:creationId xmlns:p14="http://schemas.microsoft.com/office/powerpoint/2010/main" val="6202686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Kỹ</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thuật</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443039" y="1514477"/>
            <a:ext cx="6777462" cy="4513605"/>
          </a:xfrm>
        </p:spPr>
        <p:txBody>
          <a:bodyPr>
            <a:noAutofit/>
          </a:bodyPr>
          <a:lstStyle/>
          <a:p>
            <a:r>
              <a:rPr lang="vi-VN" sz="2400" dirty="0" err="1">
                <a:latin typeface="Segoe UI" panose="020B0502040204020203" pitchFamily="34" charset="0"/>
                <a:cs typeface="Segoe UI" panose="020B0502040204020203" pitchFamily="34" charset="0"/>
              </a:rPr>
              <a:t>Đặt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bệnh</a:t>
            </a:r>
            <a:r>
              <a:rPr lang="vi-VN" sz="2400" dirty="0">
                <a:latin typeface="Segoe UI" panose="020B0502040204020203" pitchFamily="34" charset="0"/>
                <a:cs typeface="Segoe UI" panose="020B0502040204020203" pitchFamily="34" charset="0"/>
              </a:rPr>
              <a:t> nhân </a:t>
            </a:r>
            <a:r>
              <a:rPr lang="vi-VN" sz="2400" dirty="0" err="1">
                <a:latin typeface="Segoe UI" panose="020B0502040204020203" pitchFamily="34" charset="0"/>
                <a:cs typeface="Segoe UI" panose="020B0502040204020203" pitchFamily="34" charset="0"/>
              </a:rPr>
              <a:t>đúng</a:t>
            </a:r>
            <a:r>
              <a:rPr lang="vi-VN" sz="2400" dirty="0">
                <a:latin typeface="Segoe UI" panose="020B0502040204020203" pitchFamily="34" charset="0"/>
                <a:cs typeface="Segoe UI" panose="020B0502040204020203" pitchFamily="34" charset="0"/>
              </a:rPr>
              <a:t> tư </a:t>
            </a:r>
            <a:r>
              <a:rPr lang="vi-VN" sz="2400" dirty="0" err="1">
                <a:latin typeface="Segoe UI" panose="020B0502040204020203" pitchFamily="34" charset="0"/>
                <a:cs typeface="Segoe UI" panose="020B0502040204020203" pitchFamily="34" charset="0"/>
              </a:rPr>
              <a:t>thế</a:t>
            </a:r>
            <a:endParaRPr lang="vi-VN"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Xác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định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p>
          <a:p>
            <a:r>
              <a:rPr lang="vi-VN" sz="2400" dirty="0" err="1">
                <a:latin typeface="Segoe UI" panose="020B0502040204020203" pitchFamily="34" charset="0"/>
                <a:cs typeface="Segoe UI" panose="020B0502040204020203" pitchFamily="34" charset="0"/>
              </a:rPr>
              <a:t>Sát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trùng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trải</a:t>
            </a:r>
            <a:r>
              <a:rPr lang="vi-VN" sz="2400" dirty="0">
                <a:latin typeface="Segoe UI" panose="020B0502040204020203" pitchFamily="34" charset="0"/>
                <a:cs typeface="Segoe UI" panose="020B0502040204020203" pitchFamily="34" charset="0"/>
              </a:rPr>
              <a:t> khăn vô </a:t>
            </a:r>
            <a:r>
              <a:rPr lang="vi-VN" sz="2400" dirty="0" err="1">
                <a:latin typeface="Segoe UI" panose="020B0502040204020203" pitchFamily="34" charset="0"/>
                <a:cs typeface="Segoe UI" panose="020B0502040204020203" pitchFamily="34" charset="0"/>
              </a:rPr>
              <a:t>khuẩn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xác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định</a:t>
            </a:r>
            <a:endParaRPr lang="en-US" sz="2400" dirty="0">
              <a:latin typeface="Segoe UI" panose="020B0502040204020203" pitchFamily="34" charset="0"/>
              <a:cs typeface="Segoe UI" panose="020B0502040204020203" pitchFamily="34" charset="0"/>
            </a:endParaRPr>
          </a:p>
          <a:p>
            <a:r>
              <a:rPr lang="vi-VN" sz="2400" dirty="0">
                <a:latin typeface="Segoe UI" panose="020B0502040204020203" pitchFamily="34" charset="0"/>
                <a:cs typeface="Segoe UI" panose="020B0502040204020203" pitchFamily="34" charset="0"/>
              </a:rPr>
              <a:t>Vô </a:t>
            </a:r>
            <a:r>
              <a:rPr lang="vi-VN" sz="2400" dirty="0" err="1">
                <a:latin typeface="Segoe UI" panose="020B0502040204020203" pitchFamily="34" charset="0"/>
                <a:cs typeface="Segoe UI" panose="020B0502040204020203" pitchFamily="34" charset="0"/>
              </a:rPr>
              <a:t>cảm</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tiền</a:t>
            </a:r>
            <a:r>
              <a:rPr lang="vi-VN" sz="2400" dirty="0">
                <a:latin typeface="Segoe UI" panose="020B0502040204020203" pitchFamily="34" charset="0"/>
                <a:cs typeface="Segoe UI" panose="020B0502040204020203" pitchFamily="34" charset="0"/>
              </a:rPr>
              <a:t> mê + tê </a:t>
            </a:r>
            <a:r>
              <a:rPr lang="vi-VN" sz="2400" dirty="0" err="1">
                <a:latin typeface="Segoe UI" panose="020B0502040204020203" pitchFamily="34" charset="0"/>
                <a:cs typeface="Segoe UI" panose="020B0502040204020203" pitchFamily="34" charset="0"/>
              </a:rPr>
              <a:t>tại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chỗ</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kĩ</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thuật</a:t>
            </a:r>
            <a:r>
              <a:rPr lang="vi-VN" sz="2400" dirty="0">
                <a:latin typeface="Segoe UI" panose="020B0502040204020203" pitchFamily="34" charset="0"/>
                <a:cs typeface="Segoe UI" panose="020B0502040204020203" pitchFamily="34" charset="0"/>
              </a:rPr>
              <a:t> gây tê).</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Chọn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chuẩn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Rạch</a:t>
            </a:r>
            <a:r>
              <a:rPr lang="vi-VN" sz="2400" dirty="0">
                <a:latin typeface="Segoe UI" panose="020B0502040204020203" pitchFamily="34" charset="0"/>
                <a:cs typeface="Segoe UI" panose="020B0502040204020203" pitchFamily="34" charset="0"/>
              </a:rPr>
              <a:t> da (</a:t>
            </a:r>
            <a:r>
              <a:rPr lang="vi-VN" sz="2400" dirty="0" err="1">
                <a:latin typeface="Segoe UI" panose="020B0502040204020203" pitchFamily="34" charset="0"/>
                <a:cs typeface="Segoe UI" panose="020B0502040204020203" pitchFamily="34" charset="0"/>
              </a:rPr>
              <a:t>đủ</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rộng</a:t>
            </a:r>
            <a:r>
              <a:rPr lang="vi-VN" sz="2400" dirty="0">
                <a:latin typeface="Segoe UI" panose="020B0502040204020203" pitchFamily="34" charset="0"/>
                <a:cs typeface="Segoe UI" panose="020B0502040204020203" pitchFamily="34" charset="0"/>
              </a:rPr>
              <a:t> &gt; </a:t>
            </a:r>
            <a:r>
              <a:rPr lang="vi-VN" sz="2400" dirty="0" err="1">
                <a:latin typeface="Segoe UI" panose="020B0502040204020203" pitchFamily="34" charset="0"/>
                <a:cs typeface="Segoe UI" panose="020B0502040204020203" pitchFamily="34" charset="0"/>
              </a:rPr>
              <a:t>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Tách</a:t>
            </a:r>
            <a:r>
              <a:rPr lang="vi-VN" sz="2400" dirty="0">
                <a:latin typeface="Segoe UI" panose="020B0502040204020203" pitchFamily="34" charset="0"/>
                <a:cs typeface="Segoe UI" panose="020B0502040204020203" pitchFamily="34" charset="0"/>
              </a:rPr>
              <a:t> cơ - </a:t>
            </a:r>
            <a:r>
              <a:rPr lang="vi-VN" sz="2400" dirty="0" err="1">
                <a:latin typeface="Segoe UI" panose="020B0502040204020203" pitchFamily="34" charset="0"/>
                <a:cs typeface="Segoe UI" panose="020B0502040204020203" pitchFamily="34" charset="0"/>
              </a:rPr>
              <a:t>vào</a:t>
            </a:r>
            <a:r>
              <a:rPr lang="vi-VN" sz="2400" dirty="0">
                <a:latin typeface="Segoe UI" panose="020B0502040204020203" pitchFamily="34" charset="0"/>
                <a:cs typeface="Segoe UI" panose="020B0502040204020203" pitchFamily="34" charset="0"/>
              </a:rPr>
              <a:t> khoang MP.</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Đặt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endParaRPr lang="en-US" sz="2400" dirty="0">
              <a:latin typeface="Segoe UI" panose="020B0502040204020203" pitchFamily="34" charset="0"/>
              <a:cs typeface="Segoe UI" panose="020B0502040204020203" pitchFamily="34" charset="0"/>
            </a:endParaRPr>
          </a:p>
          <a:p>
            <a:r>
              <a:rPr lang="vi-VN" sz="2400" dirty="0">
                <a:latin typeface="Segoe UI" panose="020B0502040204020203" pitchFamily="34" charset="0"/>
                <a:cs typeface="Segoe UI" panose="020B0502040204020203" pitchFamily="34" charset="0"/>
              </a:rPr>
              <a:t>Xoay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kiểm</a:t>
            </a:r>
            <a:r>
              <a:rPr lang="vi-VN" sz="2400" dirty="0">
                <a:latin typeface="Segoe UI" panose="020B0502040204020203" pitchFamily="34" charset="0"/>
                <a:cs typeface="Segoe UI" panose="020B0502040204020203" pitchFamily="34" charset="0"/>
              </a:rPr>
              <a:t> tra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đúng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r>
              <a:rPr lang="vi-VN" sz="2400" dirty="0">
                <a:latin typeface="Segoe UI" panose="020B0502040204020203" pitchFamily="34" charset="0"/>
                <a:cs typeface="Segoe UI" panose="020B0502040204020203" pitchFamily="34" charset="0"/>
              </a:rPr>
              <a:t>Cố định dẫn lưu. Nối dẫn lưu vào bình – hút. </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Bình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để</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thấp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dưới</a:t>
            </a:r>
            <a:r>
              <a:rPr lang="vi-VN" sz="2400" dirty="0">
                <a:latin typeface="Segoe UI" panose="020B0502040204020203" pitchFamily="34" charset="0"/>
                <a:cs typeface="Segoe UI" panose="020B0502040204020203" pitchFamily="34" charset="0"/>
              </a:rPr>
              <a:t> BN &gt; 60 </a:t>
            </a:r>
            <a:r>
              <a:rPr lang="vi-VN" sz="2400" dirty="0" err="1">
                <a:latin typeface="Segoe UI" panose="020B0502040204020203" pitchFamily="34" charset="0"/>
                <a:cs typeface="Segoe UI" panose="020B0502040204020203" pitchFamily="34" charset="0"/>
              </a:rPr>
              <a:t>cm.Đảm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bảo</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tính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hiệu</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quả</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tối</a:t>
            </a:r>
            <a:r>
              <a:rPr lang="vi-VN" sz="2400" dirty="0">
                <a:latin typeface="Segoe UI" panose="020B0502040204020203" pitchFamily="34" charset="0"/>
                <a:cs typeface="Segoe UI" panose="020B0502040204020203" pitchFamily="34" charset="0"/>
              </a:rPr>
              <a:t> đa / </a:t>
            </a:r>
            <a:r>
              <a:rPr lang="vi-VN" sz="2400" dirty="0" err="1">
                <a:latin typeface="Segoe UI" panose="020B0502040204020203" pitchFamily="34" charset="0"/>
                <a:cs typeface="Segoe UI" panose="020B0502040204020203" pitchFamily="34" charset="0"/>
              </a:rPr>
              <a:t>phòng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mổ</a:t>
            </a:r>
            <a:r>
              <a:rPr lang="vi-VN" sz="2400" dirty="0">
                <a:latin typeface="Segoe UI" panose="020B0502040204020203" pitchFamily="34" charset="0"/>
                <a:cs typeface="Segoe UI" panose="020B0502040204020203" pitchFamily="34" charset="0"/>
              </a:rPr>
              <a:t>.</a:t>
            </a:r>
            <a:br>
              <a:rPr lang="vi-VN"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492637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Chăm</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sóc</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màng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phổi</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659521" y="2051713"/>
            <a:ext cx="6591985" cy="3777622"/>
          </a:xfrm>
        </p:spPr>
        <p:txBody>
          <a:bodyPr>
            <a:normAutofit/>
          </a:bodyPr>
          <a:lstStyle/>
          <a:p>
            <a:r>
              <a:rPr lang="vi-VN" sz="2000" dirty="0" err="1">
                <a:latin typeface="Segoe UI" panose="020B0502040204020203" pitchFamily="34" charset="0"/>
                <a:cs typeface="Segoe UI" panose="020B0502040204020203" pitchFamily="34" charset="0"/>
              </a:rPr>
              <a:t>Chống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tắc</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Chống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hở</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 </a:t>
            </a:r>
            <a:r>
              <a:rPr lang="vi-VN" sz="2000" dirty="0" err="1">
                <a:latin typeface="Segoe UI" panose="020B0502040204020203" pitchFamily="34" charset="0"/>
                <a:cs typeface="Segoe UI" panose="020B0502040204020203" pitchFamily="34" charset="0"/>
              </a:rPr>
              <a:t>đúng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vị</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trí</a:t>
            </a:r>
            <a:r>
              <a:rPr lang="vi-VN" sz="2000" dirty="0">
                <a:latin typeface="Segoe UI" panose="020B0502040204020203" pitchFamily="34" charset="0"/>
                <a:cs typeface="Segoe UI" panose="020B0502040204020203" pitchFamily="34" charset="0"/>
              </a:rPr>
              <a:t>. </a:t>
            </a:r>
            <a:endParaRPr lang="en-US" sz="2000" dirty="0">
              <a:latin typeface="Segoe UI" panose="020B0502040204020203" pitchFamily="34" charset="0"/>
              <a:cs typeface="Segoe UI" panose="020B0502040204020203" pitchFamily="34" charset="0"/>
            </a:endParaRPr>
          </a:p>
          <a:p>
            <a:r>
              <a:rPr lang="vi-VN" sz="2000" dirty="0">
                <a:latin typeface="Segoe UI" panose="020B0502040204020203" pitchFamily="34" charset="0"/>
                <a:cs typeface="Segoe UI" panose="020B0502040204020203" pitchFamily="34" charset="0"/>
              </a:rPr>
              <a:t>Xoay </a:t>
            </a:r>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Đảm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hút</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đúng</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Đảm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vô </a:t>
            </a:r>
            <a:r>
              <a:rPr lang="vi-VN" sz="2000" dirty="0" err="1">
                <a:latin typeface="Segoe UI" panose="020B0502040204020203" pitchFamily="34" charset="0"/>
                <a:cs typeface="Segoe UI" panose="020B0502040204020203" pitchFamily="34" charset="0"/>
              </a:rPr>
              <a:t>trùng</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Đảm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khi di </a:t>
            </a:r>
            <a:r>
              <a:rPr lang="vi-VN" sz="2000" dirty="0" err="1">
                <a:latin typeface="Segoe UI" panose="020B0502040204020203" pitchFamily="34" charset="0"/>
                <a:cs typeface="Segoe UI" panose="020B0502040204020203" pitchFamily="34" charset="0"/>
              </a:rPr>
              <a:t>chuyển</a:t>
            </a:r>
            <a:r>
              <a:rPr lang="vi-VN" sz="2000" dirty="0">
                <a:latin typeface="Segoe UI" panose="020B0502040204020203" pitchFamily="34" charset="0"/>
                <a:cs typeface="Segoe UI" panose="020B0502040204020203" pitchFamily="34" charset="0"/>
              </a:rPr>
              <a:t> BN.</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9416" y="1665027"/>
            <a:ext cx="5581484" cy="3869993"/>
          </a:xfrm>
          <a:prstGeom prst="rect">
            <a:avLst/>
          </a:prstGeom>
        </p:spPr>
      </p:pic>
    </p:spTree>
    <p:extLst>
      <p:ext uri="{BB962C8B-B14F-4D97-AF65-F5344CB8AC3E}">
        <p14:creationId xmlns:p14="http://schemas.microsoft.com/office/powerpoint/2010/main" val="32051183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Segoe UI Semibold" panose="020B0702040204020203" pitchFamily="34" charset="0"/>
                <a:cs typeface="Segoe UI Semibold" panose="020B0702040204020203" pitchFamily="34" charset="0"/>
              </a:rPr>
              <a:t>Theo </a:t>
            </a:r>
            <a:r>
              <a:rPr lang="en-US" dirty="0" err="1">
                <a:solidFill>
                  <a:schemeClr val="bg1"/>
                </a:solidFill>
                <a:latin typeface="Segoe UI Semibold" panose="020B0702040204020203" pitchFamily="34" charset="0"/>
                <a:cs typeface="Segoe UI Semibold" panose="020B0702040204020203" pitchFamily="34" charset="0"/>
              </a:rPr>
              <a:t>dõi</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bình</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13802" y="1862133"/>
            <a:ext cx="6920598" cy="3777622"/>
          </a:xfrm>
        </p:spPr>
        <p:txBody>
          <a:bodyPr>
            <a:normAutofit/>
          </a:bodyPr>
          <a:lstStyle/>
          <a:p>
            <a:r>
              <a:rPr lang="en-US" sz="2000" dirty="0">
                <a:latin typeface="Segoe UI" panose="020B0502040204020203" pitchFamily="34" charset="0"/>
                <a:cs typeface="Segoe UI" panose="020B0502040204020203" pitchFamily="34" charset="0"/>
              </a:rPr>
              <a:t>Theo </a:t>
            </a:r>
            <a:r>
              <a:rPr lang="en-US" sz="2000" dirty="0" err="1">
                <a:latin typeface="Segoe UI" panose="020B0502040204020203" pitchFamily="34" charset="0"/>
                <a:cs typeface="Segoe UI" panose="020B0502040204020203" pitchFamily="34" charset="0"/>
              </a:rPr>
              <a:t>dõi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dịch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mỗi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6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đầu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đặc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biệt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trường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hợp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tràn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màng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hoặc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nếu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3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tiếp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trên</a:t>
            </a:r>
            <a:r>
              <a:rPr lang="en-US" sz="2000" dirty="0">
                <a:latin typeface="Segoe UI" panose="020B0502040204020203" pitchFamily="34" charset="0"/>
                <a:cs typeface="Segoe UI" panose="020B0502040204020203" pitchFamily="34" charset="0"/>
              </a:rPr>
              <a:t> 600ml </a:t>
            </a:r>
            <a:r>
              <a:rPr lang="en-US" sz="2000" dirty="0" err="1">
                <a:latin typeface="Segoe UI" panose="020B0502040204020203" pitchFamily="34" charset="0"/>
                <a:cs typeface="Segoe UI" panose="020B0502040204020203" pitchFamily="34" charset="0"/>
              </a:rPr>
              <a:t>phải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chỉ</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định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cứu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để</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kiểm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cầm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Theo </a:t>
            </a:r>
            <a:r>
              <a:rPr lang="en-US" sz="2000" dirty="0" err="1">
                <a:latin typeface="Segoe UI" panose="020B0502040204020203" pitchFamily="34" charset="0"/>
                <a:cs typeface="Segoe UI" panose="020B0502040204020203" pitchFamily="34" charset="0"/>
              </a:rPr>
              <a:t>dõi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dịch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mỗi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ngày</a:t>
            </a:r>
            <a:r>
              <a:rPr lang="en-US" sz="2000" dirty="0">
                <a:latin typeface="Segoe UI" panose="020B0502040204020203" pitchFamily="34" charset="0"/>
                <a:cs typeface="Segoe UI" panose="020B0502040204020203" pitchFamily="34" charset="0"/>
              </a:rPr>
              <a:t> (1)</a:t>
            </a:r>
          </a:p>
          <a:p>
            <a:r>
              <a:rPr lang="en-US" sz="2000" dirty="0" err="1">
                <a:latin typeface="Segoe UI" panose="020B0502040204020203" pitchFamily="34" charset="0"/>
                <a:cs typeface="Segoe UI" panose="020B0502040204020203" pitchFamily="34" charset="0"/>
              </a:rPr>
              <a:t>Xem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bị</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(2)</a:t>
            </a:r>
          </a:p>
          <a:p>
            <a:r>
              <a:rPr lang="en-US" sz="2000" dirty="0">
                <a:latin typeface="Segoe UI" panose="020B0502040204020203" pitchFamily="34" charset="0"/>
                <a:cs typeface="Segoe UI" panose="020B0502040204020203" pitchFamily="34" charset="0"/>
              </a:rPr>
              <a:t>Cho </a:t>
            </a:r>
            <a:r>
              <a:rPr lang="en-US" sz="2000" dirty="0" err="1">
                <a:latin typeface="Segoe UI" panose="020B0502040204020203" pitchFamily="34" charset="0"/>
                <a:cs typeface="Segoe UI" panose="020B0502040204020203" pitchFamily="34" charset="0"/>
              </a:rPr>
              <a:t>thuốc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giảm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đau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loãng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đàm</a:t>
            </a:r>
            <a:r>
              <a:rPr lang="en-US" sz="2000" dirty="0">
                <a:latin typeface="Segoe UI" panose="020B0502040204020203" pitchFamily="34" charset="0"/>
                <a:cs typeface="Segoe UI" panose="020B0502040204020203" pitchFamily="34" charset="0"/>
              </a:rPr>
              <a:t> (3)</a:t>
            </a:r>
          </a:p>
          <a:p>
            <a:r>
              <a:rPr lang="en-US" sz="2000" dirty="0">
                <a:latin typeface="Segoe UI" panose="020B0502040204020203" pitchFamily="34" charset="0"/>
                <a:cs typeface="Segoe UI" panose="020B0502040204020203" pitchFamily="34" charset="0"/>
              </a:rPr>
              <a:t>Cho BN </a:t>
            </a:r>
            <a:r>
              <a:rPr lang="en-US" sz="2000" dirty="0" err="1">
                <a:latin typeface="Segoe UI" panose="020B0502040204020203" pitchFamily="34" charset="0"/>
                <a:cs typeface="Segoe UI" panose="020B0502040204020203" pitchFamily="34" charset="0"/>
              </a:rPr>
              <a:t>tập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thở</a:t>
            </a:r>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7785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596" y="624110"/>
            <a:ext cx="7170229" cy="1280890"/>
          </a:xfrm>
        </p:spPr>
        <p:txBody>
          <a:bodyPr/>
          <a:lstStyle/>
          <a:p>
            <a:r>
              <a:rPr lang="en-US" dirty="0" err="1">
                <a:solidFill>
                  <a:schemeClr val="bg1"/>
                </a:solidFill>
                <a:latin typeface="Segoe UI Semibold" panose="020B0702040204020203" pitchFamily="34" charset="0"/>
                <a:cs typeface="Segoe UI Semibold" panose="020B0702040204020203" pitchFamily="34" charset="0"/>
              </a:rPr>
              <a:t>Đánh</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giá</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hệ</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thống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ống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343029" y="1628776"/>
            <a:ext cx="7262812" cy="5243512"/>
          </a:xfrm>
        </p:spPr>
        <p:txBody>
          <a:bodyPr>
            <a:normAutofit lnSpcReduction="10000"/>
          </a:bodyPr>
          <a:lstStyle/>
          <a:p>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hoạt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động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(1)</a:t>
            </a:r>
          </a:p>
          <a:p>
            <a:pPr>
              <a:buFontTx/>
              <a:buChar char="-"/>
            </a:pPr>
            <a:r>
              <a:rPr lang="en-US" sz="2000" dirty="0">
                <a:latin typeface="Segoe UI" panose="020B0502040204020203" pitchFamily="34" charset="0"/>
                <a:cs typeface="Segoe UI" panose="020B0502040204020203" pitchFamily="34" charset="0"/>
              </a:rPr>
              <a:t>TDMP: </a:t>
            </a:r>
            <a:r>
              <a:rPr lang="en-US" sz="2000" dirty="0" err="1">
                <a:latin typeface="Segoe UI" panose="020B0502040204020203" pitchFamily="34" charset="0"/>
                <a:cs typeface="Segoe UI" panose="020B0502040204020203" pitchFamily="34" charset="0"/>
              </a:rPr>
              <a:t>đánh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giá</a:t>
            </a:r>
            <a:endParaRPr lang="en-US" sz="20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Số</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lượng</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dịch</a:t>
            </a:r>
            <a:endParaRPr lang="en-US" sz="18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Màu</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sắc</a:t>
            </a:r>
            <a:endParaRPr lang="en-US" sz="18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Tính</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chất</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dịch</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trong</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cặn</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lắng</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giả</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mạc</a:t>
            </a:r>
            <a:endParaRPr lang="en-US" sz="18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Mùi</a:t>
            </a:r>
            <a:endParaRPr lang="en-US" sz="1800" dirty="0">
              <a:latin typeface="Segoe UI" panose="020B0502040204020203" pitchFamily="34" charset="0"/>
              <a:cs typeface="Segoe UI" panose="020B0502040204020203" pitchFamily="34" charset="0"/>
            </a:endParaRPr>
          </a:p>
          <a:p>
            <a:pPr>
              <a:buFontTx/>
              <a:buChar char="-"/>
            </a:pPr>
            <a:r>
              <a:rPr lang="en-US" sz="2000" dirty="0">
                <a:latin typeface="Segoe UI" panose="020B0502040204020203" pitchFamily="34" charset="0"/>
                <a:cs typeface="Segoe UI" panose="020B0502040204020203" pitchFamily="34" charset="0"/>
              </a:rPr>
              <a:t>TKMP:</a:t>
            </a: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Có</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ra</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khí</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không</a:t>
            </a:r>
            <a:r>
              <a:rPr lang="en-US" sz="18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Nếu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hoạt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động</a:t>
            </a:r>
            <a:r>
              <a:rPr lang="en-US" sz="2000" dirty="0">
                <a:latin typeface="Segoe UI" panose="020B0502040204020203" pitchFamily="34" charset="0"/>
                <a:cs typeface="Segoe UI" panose="020B0502040204020203" pitchFamily="34" charset="0"/>
              </a:rPr>
              <a:t>? (2)</a:t>
            </a:r>
          </a:p>
          <a:p>
            <a:pPr>
              <a:buFontTx/>
              <a:buChar char="-"/>
            </a:pPr>
            <a:r>
              <a:rPr lang="en-US" dirty="0" err="1">
                <a:latin typeface="Segoe UI" panose="020B0502040204020203" pitchFamily="34" charset="0"/>
                <a:cs typeface="Segoe UI" panose="020B0502040204020203" pitchFamily="34" charset="0"/>
              </a:rPr>
              <a:t>Mục</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đích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đạt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được</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dựa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trên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khám</a:t>
            </a:r>
            <a:r>
              <a:rPr lang="en-US" dirty="0">
                <a:latin typeface="Segoe UI" panose="020B0502040204020203" pitchFamily="34" charset="0"/>
                <a:cs typeface="Segoe UI" panose="020B0502040204020203" pitchFamily="34" charset="0"/>
              </a:rPr>
              <a:t> LS + X-</a:t>
            </a:r>
            <a:r>
              <a:rPr lang="en-US" dirty="0" err="1">
                <a:latin typeface="Segoe UI" panose="020B0502040204020203" pitchFamily="34" charset="0"/>
                <a:cs typeface="Segoe UI" panose="020B0502040204020203" pitchFamily="34" charset="0"/>
              </a:rPr>
              <a:t>quang</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rút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ống</a:t>
            </a:r>
            <a:endParaRPr lang="en-US" dirty="0">
              <a:latin typeface="Segoe UI" panose="020B0502040204020203" pitchFamily="34" charset="0"/>
              <a:cs typeface="Segoe UI" panose="020B0502040204020203" pitchFamily="34" charset="0"/>
            </a:endParaRPr>
          </a:p>
          <a:p>
            <a:pPr>
              <a:buFontTx/>
              <a:buChar char="-"/>
            </a:pPr>
            <a:r>
              <a:rPr lang="en-US" dirty="0" err="1">
                <a:latin typeface="Segoe UI" panose="020B0502040204020203" pitchFamily="34" charset="0"/>
                <a:cs typeface="Segoe UI" panose="020B0502040204020203" pitchFamily="34" charset="0"/>
              </a:rPr>
              <a:t>Lỗi</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tắt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sai</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vị</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trí</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dựa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trên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khám</a:t>
            </a:r>
            <a:r>
              <a:rPr lang="en-US" dirty="0">
                <a:latin typeface="Segoe UI" panose="020B0502040204020203" pitchFamily="34" charset="0"/>
                <a:cs typeface="Segoe UI" panose="020B0502040204020203" pitchFamily="34" charset="0"/>
              </a:rPr>
              <a:t> LS + X-</a:t>
            </a:r>
            <a:r>
              <a:rPr lang="en-US" dirty="0" err="1">
                <a:latin typeface="Segoe UI" panose="020B0502040204020203" pitchFamily="34" charset="0"/>
                <a:cs typeface="Segoe UI" panose="020B0502040204020203" pitchFamily="34" charset="0"/>
              </a:rPr>
              <a:t>quang</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xử</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trí</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3188326"/>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A</a:t>
            </a:r>
            <a:r>
              <a:rPr lang="en-US" sz="3200">
                <a:solidFill>
                  <a:schemeClr val="bg1"/>
                </a:solidFill>
                <a:uFillTx/>
              </a:rPr>
              <a:t>irway management </a:t>
            </a:r>
          </a:p>
        </p:txBody>
      </p:sp>
      <p:sp>
        <p:nvSpPr>
          <p:cNvPr id="10243" name="Content Placeholder 2"/>
          <p:cNvSpPr>
            <a:spLocks noGrp="1"/>
          </p:cNvSpPr>
          <p:nvPr>
            <p:ph idx="1"/>
          </p:nvPr>
        </p:nvSpPr>
        <p:spPr>
          <a:xfrm>
            <a:off x="5105400" y="1447800"/>
            <a:ext cx="4038600" cy="5105400"/>
          </a:xfrm>
        </p:spPr>
        <p:txBody>
          <a:bodyPr/>
          <a:lstStyle/>
          <a:p>
            <a:pPr eaLnBrk="1" hangingPunct="1">
              <a:buFontTx/>
              <a:buNone/>
            </a:pPr>
            <a:r>
              <a:rPr lang="en-US" sz="2800">
                <a:solidFill>
                  <a:srgbClr val="FFFF00"/>
                </a:solidFill>
                <a:uFillTx/>
              </a:rPr>
              <a:t>Ngoại lệ</a:t>
            </a:r>
          </a:p>
          <a:p>
            <a:pPr eaLnBrk="1" hangingPunct="1"/>
            <a:r>
              <a:rPr lang="en-US" sz="2800">
                <a:uFillTx/>
              </a:rPr>
              <a:t>Vết thương cổ tụ máu to dần</a:t>
            </a:r>
          </a:p>
          <a:p>
            <a:pPr eaLnBrk="1" hangingPunct="1"/>
            <a:r>
              <a:rPr lang="en-US" sz="2800">
                <a:uFillTx/>
              </a:rPr>
              <a:t>Uống hóa chất</a:t>
            </a:r>
          </a:p>
          <a:p>
            <a:pPr eaLnBrk="1" hangingPunct="1"/>
            <a:r>
              <a:rPr lang="en-US" sz="2800">
                <a:uFillTx/>
              </a:rPr>
              <a:t>Tràn khí dưới da cổ rộng</a:t>
            </a:r>
          </a:p>
          <a:p>
            <a:pPr eaLnBrk="1" hangingPunct="1"/>
            <a:r>
              <a:rPr lang="en-US" sz="2800">
                <a:uFillTx/>
              </a:rPr>
              <a:t>Chấn thương hàm mặt phức tạp</a:t>
            </a:r>
          </a:p>
          <a:p>
            <a:pPr eaLnBrk="1" hangingPunct="1"/>
            <a:r>
              <a:rPr lang="en-US" sz="2800">
                <a:uFillTx/>
              </a:rPr>
              <a:t>Chảy máu đường thở</a:t>
            </a:r>
          </a:p>
        </p:txBody>
      </p:sp>
      <p:graphicFrame>
        <p:nvGraphicFramePr>
          <p:cNvPr id="8" name="Diagram 7"/>
          <p:cNvGraphicFramePr/>
          <p:nvPr/>
        </p:nvGraphicFramePr>
        <p:xfrm>
          <a:off x="152400" y="1066800"/>
          <a:ext cx="5181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Horizontal Scroll 1"/>
          <p:cNvSpPr>
            <a:spLocks/>
          </p:cNvSpPr>
          <p:nvPr/>
        </p:nvSpPr>
        <p:spPr bwMode="auto">
          <a:xfrm>
            <a:off x="333312" y="1253870"/>
            <a:ext cx="4461829" cy="4033495"/>
          </a:xfrm>
          <a:prstGeom prst="horizontalScroll">
            <a:avLst>
              <a:gd name="adj" fmla="val 12500"/>
            </a:avLst>
          </a:pr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lvl="0" algn="ctr"/>
            <a:r>
              <a:rPr sz="2400" b="0" i="0" u="none">
                <a:solidFill>
                  <a:srgbClr val="FFCC00"/>
                </a:solidFill>
                <a:uFillTx/>
                <a:latin typeface="Arial" charset="0"/>
              </a:rPr>
              <a:t>Tỉnh + thở + giọng nói bt</a:t>
            </a:r>
          </a:p>
          <a:p>
            <a:pPr lvl="0" algn="ctr"/>
            <a:r>
              <a:rPr sz="2800" b="1" i="0" u="none">
                <a:solidFill>
                  <a:srgbClr val="FFCC00"/>
                </a:solidFill>
                <a:uFillTx/>
                <a:latin typeface="Arial" charset="0"/>
              </a:rPr>
              <a:t>=Airway OK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Rút</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r>
              <a:rPr lang="en-US" dirty="0">
                <a:solidFill>
                  <a:schemeClr val="bg1"/>
                </a:solidFill>
                <a:latin typeface="Segoe UI Semibold" panose="020B0702040204020203" pitchFamily="34" charset="0"/>
                <a:cs typeface="Segoe UI Semibold" panose="020B0702040204020203" pitchFamily="34" charset="0"/>
              </a:rPr>
              <a:t> MP</a:t>
            </a:r>
          </a:p>
        </p:txBody>
      </p:sp>
      <p:sp>
        <p:nvSpPr>
          <p:cNvPr id="3" name="Content Placeholder 2"/>
          <p:cNvSpPr>
            <a:spLocks noGrp="1"/>
          </p:cNvSpPr>
          <p:nvPr>
            <p:ph idx="1"/>
          </p:nvPr>
        </p:nvSpPr>
        <p:spPr>
          <a:xfrm>
            <a:off x="1610437" y="2115403"/>
            <a:ext cx="6923964" cy="3795819"/>
          </a:xfrm>
        </p:spPr>
        <p:txBody>
          <a:bodyPr>
            <a:normAutofit/>
          </a:bodyPr>
          <a:lstStyle/>
          <a:p>
            <a:r>
              <a:rPr lang="vi-VN" sz="2000" i="1" dirty="0" err="1">
                <a:latin typeface="Segoe UI" panose="020B0502040204020203" pitchFamily="34" charset="0"/>
                <a:cs typeface="Segoe UI" panose="020B0502040204020203" pitchFamily="34" charset="0"/>
              </a:rPr>
              <a:t>Nhìn</a:t>
            </a:r>
            <a:r>
              <a:rPr lang="vi-VN" sz="2000" i="1" dirty="0">
                <a:latin typeface="Segoe UI" panose="020B0502040204020203" pitchFamily="34" charset="0"/>
                <a:cs typeface="Segoe UI" panose="020B0502040204020203" pitchFamily="34" charset="0"/>
              </a:rPr>
              <a:t> chung :</a:t>
            </a:r>
            <a:endParaRPr lang="en-US" sz="2000" dirty="0">
              <a:latin typeface="Segoe UI" panose="020B0502040204020203" pitchFamily="34" charset="0"/>
              <a:cs typeface="Segoe UI" panose="020B0502040204020203" pitchFamily="34" charset="0"/>
            </a:endParaRPr>
          </a:p>
          <a:p>
            <a:pPr marL="0" indent="0">
              <a:buNone/>
            </a:pPr>
            <a:r>
              <a:rPr lang="en-US" sz="2000" dirty="0">
                <a:latin typeface="Segoe UI" panose="020B0502040204020203" pitchFamily="34" charset="0"/>
                <a:cs typeface="Segoe UI" panose="020B0502040204020203" pitchFamily="34" charset="0"/>
              </a:rPr>
              <a:t>- Sau </a:t>
            </a:r>
            <a:r>
              <a:rPr lang="en-US" sz="2000" dirty="0" err="1">
                <a:latin typeface="Segoe UI" panose="020B0502040204020203" pitchFamily="34" charset="0"/>
                <a:cs typeface="Segoe UI" panose="020B0502040204020203" pitchFamily="34" charset="0"/>
              </a:rPr>
              <a:t>phẫu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thuật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lồng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 48h</a:t>
            </a:r>
          </a:p>
          <a:p>
            <a:pPr marL="0" indent="0">
              <a:buNone/>
            </a:pP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Tràn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chấn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 72h</a:t>
            </a:r>
          </a:p>
          <a:p>
            <a:pPr marL="0" indent="0">
              <a:buNone/>
            </a:pPr>
            <a:r>
              <a:rPr lang="en-US" sz="2000" dirty="0">
                <a:latin typeface="Segoe UI" panose="020B0502040204020203" pitchFamily="34" charset="0"/>
                <a:cs typeface="Segoe UI" panose="020B0502040204020203" pitchFamily="34" charset="0"/>
              </a:rPr>
              <a:t>- TKMPTPNP ≤ 5 </a:t>
            </a:r>
            <a:r>
              <a:rPr lang="en-US" sz="2000" dirty="0" err="1">
                <a:latin typeface="Segoe UI" panose="020B0502040204020203" pitchFamily="34" charset="0"/>
                <a:cs typeface="Segoe UI" panose="020B0502040204020203" pitchFamily="34" charset="0"/>
              </a:rPr>
              <a:t>ngày</a:t>
            </a:r>
            <a:endParaRPr lang="en-US" sz="2000" dirty="0">
              <a:latin typeface="Segoe UI" panose="020B0502040204020203" pitchFamily="34" charset="0"/>
              <a:cs typeface="Segoe UI" panose="020B0502040204020203" pitchFamily="34" charset="0"/>
            </a:endParaRPr>
          </a:p>
          <a:p>
            <a:pPr marL="0" indent="0">
              <a:buNone/>
            </a:pPr>
            <a:r>
              <a:rPr lang="en-US" sz="2000" dirty="0">
                <a:latin typeface="Segoe UI" panose="020B0502040204020203" pitchFamily="34" charset="0"/>
                <a:cs typeface="Segoe UI" panose="020B0502040204020203" pitchFamily="34" charset="0"/>
              </a:rPr>
              <a:t>- TKMPTPTP ≤ 21 </a:t>
            </a:r>
            <a:r>
              <a:rPr lang="en-US" sz="2000" dirty="0" err="1">
                <a:latin typeface="Segoe UI" panose="020B0502040204020203" pitchFamily="34" charset="0"/>
                <a:cs typeface="Segoe UI" panose="020B0502040204020203" pitchFamily="34" charset="0"/>
              </a:rPr>
              <a:t>ngày</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Dựa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trên</a:t>
            </a:r>
            <a:r>
              <a:rPr lang="en-US" sz="2000" dirty="0">
                <a:latin typeface="Segoe UI" panose="020B0502040204020203" pitchFamily="34" charset="0"/>
                <a:cs typeface="Segoe UI" panose="020B0502040204020203" pitchFamily="34" charset="0"/>
              </a:rPr>
              <a:t> X-</a:t>
            </a:r>
            <a:r>
              <a:rPr lang="en-US" sz="2000" dirty="0" err="1">
                <a:latin typeface="Segoe UI" panose="020B0502040204020203" pitchFamily="34" charset="0"/>
                <a:cs typeface="Segoe UI" panose="020B0502040204020203" pitchFamily="34" charset="0"/>
              </a:rPr>
              <a:t>quang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Khám</a:t>
            </a:r>
            <a:r>
              <a:rPr lang="en-US" sz="2000" dirty="0">
                <a:latin typeface="Segoe UI" panose="020B0502040204020203" pitchFamily="34" charset="0"/>
                <a:cs typeface="Segoe UI" panose="020B0502040204020203" pitchFamily="34" charset="0"/>
              </a:rPr>
              <a:t> LS </a:t>
            </a:r>
            <a:r>
              <a:rPr lang="en-US" sz="2000" dirty="0" err="1">
                <a:latin typeface="Segoe UI" panose="020B0502040204020203" pitchFamily="34" charset="0"/>
                <a:cs typeface="Segoe UI" panose="020B0502040204020203" pitchFamily="34" charset="0"/>
              </a:rPr>
              <a:t>để</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kiểm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tra</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37999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Biến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chứng</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555846" y="2133600"/>
            <a:ext cx="6978554" cy="3777622"/>
          </a:xfrm>
        </p:spPr>
        <p:txBody>
          <a:bodyPr>
            <a:normAutofit/>
          </a:bodyPr>
          <a:lstStyle/>
          <a:p>
            <a:r>
              <a:rPr lang="en-US" sz="2000" dirty="0" err="1">
                <a:latin typeface="Segoe UI" panose="020B0502040204020203" pitchFamily="34" charset="0"/>
                <a:cs typeface="Segoe UI" panose="020B0502040204020203" pitchFamily="34" charset="0"/>
              </a:rPr>
              <a:t>Thường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gặp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nhất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chảy</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tổn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động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mạch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sườn</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Tụt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Nhiễm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trùng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mổ</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viêm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mủ</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màng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bội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nhiễm</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Chọc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gây</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tổn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cho</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các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ổ </a:t>
            </a:r>
            <a:r>
              <a:rPr lang="en-US" sz="2000" dirty="0" err="1">
                <a:latin typeface="Segoe UI" panose="020B0502040204020203" pitchFamily="34" charset="0"/>
                <a:cs typeface="Segoe UI" panose="020B0502040204020203" pitchFamily="34" charset="0"/>
              </a:rPr>
              <a:t>bụng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cơ</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hoành</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Phù</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sau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(1)</a:t>
            </a:r>
          </a:p>
        </p:txBody>
      </p:sp>
    </p:spTree>
    <p:extLst>
      <p:ext uri="{BB962C8B-B14F-4D97-AF65-F5344CB8AC3E}">
        <p14:creationId xmlns:p14="http://schemas.microsoft.com/office/powerpoint/2010/main" val="32970195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403" y="1160060"/>
            <a:ext cx="8789158" cy="481765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1808410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7625" y="485775"/>
            <a:ext cx="8305800" cy="504825"/>
          </a:xfrm>
        </p:spPr>
        <p:txBody>
          <a:bodyPr/>
          <a:lstStyle/>
          <a:p>
            <a:pPr eaLnBrk="1" hangingPunct="1"/>
            <a:r>
              <a:rPr lang="en-US">
                <a:solidFill>
                  <a:schemeClr val="bg1"/>
                </a:solidFill>
                <a:uFillTx/>
              </a:rPr>
              <a:t>Tài liệu tham khảo</a:t>
            </a:r>
          </a:p>
        </p:txBody>
      </p:sp>
      <p:sp>
        <p:nvSpPr>
          <p:cNvPr id="35843" name="Content Placeholder 2"/>
          <p:cNvSpPr>
            <a:spLocks noGrp="1"/>
          </p:cNvSpPr>
          <p:nvPr>
            <p:ph idx="1"/>
          </p:nvPr>
        </p:nvSpPr>
        <p:spPr>
          <a:xfrm>
            <a:off x="685800" y="1371600"/>
            <a:ext cx="8305800" cy="4267200"/>
          </a:xfrm>
        </p:spPr>
        <p:txBody>
          <a:bodyPr/>
          <a:lstStyle/>
          <a:p>
            <a:pPr marL="514350" indent="-514350" eaLnBrk="1" hangingPunct="1">
              <a:buFontTx/>
              <a:buAutoNum type="arabicPeriod"/>
            </a:pPr>
            <a:r>
              <a:rPr lang="en-US" sz="2400" i="1" dirty="0">
                <a:uFillTx/>
              </a:rPr>
              <a:t>Schwartz's principle of surgery 10ed 2016, page 200-203, 680-682</a:t>
            </a:r>
            <a:endParaRPr lang="en-US" sz="2400" i="1" dirty="0"/>
          </a:p>
          <a:p>
            <a:pPr marL="514350" lvl="0" indent="-514350" eaLnBrk="1" hangingPunct="1">
              <a:buFontTx/>
              <a:buAutoNum type="arabicPeriod"/>
            </a:pPr>
            <a:r>
              <a:rPr lang="en-US" sz="2400" dirty="0" err="1"/>
              <a:t>Điều</a:t>
            </a:r>
            <a:r>
              <a:rPr lang="en-US" sz="2400" dirty="0"/>
              <a:t> </a:t>
            </a:r>
            <a:r>
              <a:rPr lang="en-US" sz="2400" dirty="0" err="1"/>
              <a:t>trị</a:t>
            </a:r>
            <a:r>
              <a:rPr lang="en-US" sz="2400" dirty="0"/>
              <a:t> </a:t>
            </a:r>
            <a:r>
              <a:rPr lang="en-US" sz="2400" dirty="0" err="1"/>
              <a:t>học</a:t>
            </a:r>
            <a:r>
              <a:rPr lang="en-US" sz="2400" dirty="0"/>
              <a:t> </a:t>
            </a:r>
            <a:r>
              <a:rPr lang="en-US" sz="2400" dirty="0" err="1"/>
              <a:t>ngoại</a:t>
            </a:r>
            <a:r>
              <a:rPr lang="en-US" sz="2400" dirty="0"/>
              <a:t> </a:t>
            </a:r>
            <a:r>
              <a:rPr lang="en-US" sz="2400" dirty="0" err="1"/>
              <a:t>khoa</a:t>
            </a:r>
            <a:r>
              <a:rPr lang="en-US" sz="2400" dirty="0"/>
              <a:t> </a:t>
            </a:r>
            <a:r>
              <a:rPr lang="en-US" sz="2400" dirty="0" err="1"/>
              <a:t>lồng</a:t>
            </a:r>
            <a:r>
              <a:rPr lang="en-US" sz="2400" dirty="0"/>
              <a:t> </a:t>
            </a:r>
            <a:r>
              <a:rPr lang="en-US" sz="2400" dirty="0" err="1"/>
              <a:t>ngực</a:t>
            </a:r>
            <a:r>
              <a:rPr lang="en-US" sz="2400" dirty="0"/>
              <a:t> – </a:t>
            </a:r>
            <a:r>
              <a:rPr lang="en-US" sz="2400" dirty="0" err="1"/>
              <a:t>tim</a:t>
            </a:r>
            <a:r>
              <a:rPr lang="en-US" sz="2400" dirty="0"/>
              <a:t> </a:t>
            </a:r>
            <a:r>
              <a:rPr lang="en-US" sz="2400" dirty="0" err="1"/>
              <a:t>mạch</a:t>
            </a:r>
            <a:r>
              <a:rPr lang="en-US" sz="2400" dirty="0"/>
              <a:t> (2008), </a:t>
            </a:r>
            <a:r>
              <a:rPr lang="en-US" sz="2400" dirty="0" err="1"/>
              <a:t>nhà</a:t>
            </a:r>
            <a:r>
              <a:rPr lang="en-US" sz="2400" dirty="0"/>
              <a:t> </a:t>
            </a:r>
            <a:r>
              <a:rPr lang="en-US" sz="2400" dirty="0" err="1"/>
              <a:t>xuất</a:t>
            </a:r>
            <a:r>
              <a:rPr lang="en-US" sz="2400" dirty="0"/>
              <a:t> </a:t>
            </a:r>
            <a:r>
              <a:rPr lang="en-US" sz="2400" dirty="0" err="1"/>
              <a:t>bản</a:t>
            </a:r>
            <a:r>
              <a:rPr lang="en-US" sz="2400" dirty="0"/>
              <a:t> y </a:t>
            </a:r>
            <a:r>
              <a:rPr lang="en-US" sz="2400" dirty="0" err="1"/>
              <a:t>học</a:t>
            </a:r>
            <a:r>
              <a:rPr lang="en-US" sz="2400" dirty="0"/>
              <a:t>, </a:t>
            </a:r>
            <a:r>
              <a:rPr lang="en-US" sz="2400" dirty="0" err="1"/>
              <a:t>tr</a:t>
            </a:r>
            <a:r>
              <a:rPr lang="en-US" sz="2400" dirty="0"/>
              <a:t> 1-18, 206-214</a:t>
            </a:r>
            <a:endParaRPr lang="vi-VN" sz="2400" dirty="0"/>
          </a:p>
          <a:p>
            <a:pPr marL="514350" indent="-514350" eaLnBrk="1" hangingPunct="1">
              <a:buFontTx/>
              <a:buAutoNum type="arabicPeriod"/>
            </a:pPr>
            <a:endParaRPr lang="en-US" sz="2400" dirty="0">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7625" y="533400"/>
            <a:ext cx="8305800" cy="504825"/>
          </a:xfrm>
        </p:spPr>
        <p:txBody>
          <a:bodyPr/>
          <a:lstStyle/>
          <a:p>
            <a:pPr eaLnBrk="1" hangingPunct="1"/>
            <a:r>
              <a:rPr lang="en-US" sz="2800">
                <a:solidFill>
                  <a:schemeClr val="bg1"/>
                </a:solidFill>
                <a:uFillTx/>
              </a:rPr>
              <a:t>Kiểm tra đường thở</a:t>
            </a:r>
          </a:p>
        </p:txBody>
      </p:sp>
      <p:sp>
        <p:nvSpPr>
          <p:cNvPr id="11267" name="Content Placeholder 4"/>
          <p:cNvSpPr>
            <a:spLocks noGrp="1"/>
          </p:cNvSpPr>
          <p:nvPr>
            <p:ph idx="1"/>
          </p:nvPr>
        </p:nvSpPr>
        <p:spPr>
          <a:xfrm>
            <a:off x="304800" y="1371600"/>
            <a:ext cx="4191000" cy="4267200"/>
          </a:xfrm>
        </p:spPr>
        <p:txBody>
          <a:bodyPr/>
          <a:lstStyle/>
          <a:p>
            <a:pPr eaLnBrk="1" hangingPunct="1"/>
            <a:r>
              <a:rPr lang="en-US">
                <a:uFillTx/>
              </a:rPr>
              <a:t>Lấy dị vật</a:t>
            </a:r>
          </a:p>
          <a:p>
            <a:pPr eaLnBrk="1" hangingPunct="1"/>
            <a:r>
              <a:rPr lang="en-US">
                <a:uFillTx/>
              </a:rPr>
              <a:t>Hút sạch đường thở</a:t>
            </a:r>
          </a:p>
        </p:txBody>
      </p:sp>
      <p:pic>
        <p:nvPicPr>
          <p:cNvPr id="11268" name="Picture 5" descr="fig2.jpg"/>
          <p:cNvPicPr>
            <a:picLocks noChangeAspect="1"/>
          </p:cNvPicPr>
          <p:nvPr/>
        </p:nvPicPr>
        <p:blipFill>
          <a:blip r:embed="rId3"/>
          <a:srcRect/>
          <a:stretch>
            <a:fillRect/>
          </a:stretch>
        </p:blipFill>
        <p:spPr bwMode="auto">
          <a:xfrm>
            <a:off x="2286000" y="2622550"/>
            <a:ext cx="5219700" cy="3549650"/>
          </a:xfrm>
          <a:prstGeom prst="rect">
            <a:avLst/>
          </a:prstGeom>
          <a:noFill/>
          <a:ln w="9525">
            <a:noFill/>
            <a:miter lim="800000"/>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7625" y="533400"/>
            <a:ext cx="8305800" cy="504825"/>
          </a:xfrm>
        </p:spPr>
        <p:txBody>
          <a:bodyPr/>
          <a:lstStyle/>
          <a:p>
            <a:pPr eaLnBrk="1" hangingPunct="1"/>
            <a:r>
              <a:rPr lang="en-US" sz="3200" b="1">
                <a:solidFill>
                  <a:srgbClr val="FFFF00"/>
                </a:solidFill>
                <a:uFillTx/>
              </a:rPr>
              <a:t>A</a:t>
            </a:r>
            <a:r>
              <a:rPr lang="en-US" sz="2800">
                <a:solidFill>
                  <a:schemeClr val="bg1"/>
                </a:solidFill>
                <a:uFillTx/>
              </a:rPr>
              <a:t>irway management with cervical spine protection</a:t>
            </a:r>
          </a:p>
        </p:txBody>
      </p:sp>
      <p:pic>
        <p:nvPicPr>
          <p:cNvPr id="8195" name="Picture 4" descr="images (3).jpg"/>
          <p:cNvPicPr>
            <a:picLocks noChangeAspect="1"/>
          </p:cNvPicPr>
          <p:nvPr/>
        </p:nvPicPr>
        <p:blipFill>
          <a:blip r:embed="rId3"/>
          <a:srcRect/>
          <a:stretch>
            <a:fillRect/>
          </a:stretch>
        </p:blipFill>
        <p:spPr bwMode="auto">
          <a:xfrm>
            <a:off x="1828800" y="1219200"/>
            <a:ext cx="5918200" cy="4800600"/>
          </a:xfrm>
          <a:prstGeom prst="rect">
            <a:avLst/>
          </a:prstGeom>
          <a:noFill/>
          <a:ln w="9525">
            <a:noFill/>
            <a:miter lim="8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7625" y="533400"/>
            <a:ext cx="8305800" cy="504825"/>
          </a:xfrm>
        </p:spPr>
        <p:txBody>
          <a:bodyPr/>
          <a:lstStyle/>
          <a:p>
            <a:pPr eaLnBrk="1" hangingPunct="1"/>
            <a:r>
              <a:rPr lang="en-US" sz="2800">
                <a:solidFill>
                  <a:schemeClr val="bg1"/>
                </a:solidFill>
                <a:uFillTx/>
              </a:rPr>
              <a:t>Hard collar</a:t>
            </a:r>
          </a:p>
        </p:txBody>
      </p:sp>
      <p:pic>
        <p:nvPicPr>
          <p:cNvPr id="9219" name="Picture 5" descr="450441376_899.jpg"/>
          <p:cNvPicPr>
            <a:picLocks noChangeAspect="1"/>
          </p:cNvPicPr>
          <p:nvPr/>
        </p:nvPicPr>
        <p:blipFill>
          <a:blip r:embed="rId3"/>
          <a:srcRect/>
          <a:stretch>
            <a:fillRect/>
          </a:stretch>
        </p:blipFill>
        <p:spPr bwMode="auto">
          <a:xfrm>
            <a:off x="152400" y="1295400"/>
            <a:ext cx="3810000" cy="3810000"/>
          </a:xfrm>
          <a:prstGeom prst="rect">
            <a:avLst/>
          </a:prstGeom>
          <a:noFill/>
          <a:ln w="9525">
            <a:noFill/>
            <a:miter lim="800000"/>
          </a:ln>
        </p:spPr>
      </p:pic>
      <p:pic>
        <p:nvPicPr>
          <p:cNvPr id="9220" name="Picture 6" descr="459578125_897.jpg"/>
          <p:cNvPicPr>
            <a:picLocks noChangeAspect="1"/>
          </p:cNvPicPr>
          <p:nvPr/>
        </p:nvPicPr>
        <p:blipFill>
          <a:blip r:embed="rId4"/>
          <a:srcRect/>
          <a:stretch>
            <a:fillRect/>
          </a:stretch>
        </p:blipFill>
        <p:spPr bwMode="auto">
          <a:xfrm>
            <a:off x="3962400" y="1295400"/>
            <a:ext cx="5181600" cy="3881438"/>
          </a:xfrm>
          <a:prstGeom prst="rect">
            <a:avLst/>
          </a:prstGeom>
          <a:noFill/>
          <a:ln w="9525">
            <a:noFill/>
            <a:miter lim="8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7625" y="533400"/>
            <a:ext cx="8305800" cy="504825"/>
          </a:xfrm>
        </p:spPr>
        <p:txBody>
          <a:bodyPr/>
          <a:lstStyle/>
          <a:p>
            <a:pPr eaLnBrk="1" hangingPunct="1"/>
            <a:r>
              <a:rPr lang="en-US" sz="2800">
                <a:solidFill>
                  <a:schemeClr val="bg1"/>
                </a:solidFill>
                <a:uFillTx/>
              </a:rPr>
              <a:t>Đặt nội khí quản</a:t>
            </a:r>
          </a:p>
        </p:txBody>
      </p:sp>
      <p:sp>
        <p:nvSpPr>
          <p:cNvPr id="12291" name="Content Placeholder 2"/>
          <p:cNvSpPr>
            <a:spLocks noGrp="1"/>
          </p:cNvSpPr>
          <p:nvPr>
            <p:ph idx="1"/>
          </p:nvPr>
        </p:nvSpPr>
        <p:spPr>
          <a:xfrm>
            <a:off x="4343400" y="1295400"/>
            <a:ext cx="4800600" cy="5105400"/>
          </a:xfrm>
        </p:spPr>
        <p:txBody>
          <a:bodyPr/>
          <a:lstStyle/>
          <a:p>
            <a:pPr eaLnBrk="1" hangingPunct="1"/>
            <a:r>
              <a:rPr lang="en-US">
                <a:uFillTx/>
              </a:rPr>
              <a:t>Chỉ định </a:t>
            </a:r>
          </a:p>
          <a:p>
            <a:pPr lvl="1" eaLnBrk="1" hangingPunct="1"/>
            <a:r>
              <a:rPr lang="en-US">
                <a:uFillTx/>
              </a:rPr>
              <a:t>Ngưng thở</a:t>
            </a:r>
          </a:p>
          <a:p>
            <a:pPr lvl="1" eaLnBrk="1" hangingPunct="1"/>
            <a:r>
              <a:rPr lang="en-US">
                <a:uFillTx/>
              </a:rPr>
              <a:t>Thay đổi tri giác</a:t>
            </a:r>
          </a:p>
          <a:p>
            <a:pPr lvl="1" eaLnBrk="1" hangingPunct="1"/>
            <a:r>
              <a:rPr lang="en-US">
                <a:uFillTx/>
              </a:rPr>
              <a:t>Nguy cơ tắc đường thở</a:t>
            </a:r>
          </a:p>
          <a:p>
            <a:pPr lvl="1" eaLnBrk="1" hangingPunct="1"/>
            <a:r>
              <a:rPr lang="en-US">
                <a:uFillTx/>
              </a:rPr>
              <a:t>Không duy trì bão hòa oxy tốt</a:t>
            </a:r>
          </a:p>
          <a:p>
            <a:pPr eaLnBrk="1" hangingPunct="1"/>
            <a:r>
              <a:rPr lang="en-US">
                <a:uFillTx/>
              </a:rPr>
              <a:t>3 cách:</a:t>
            </a:r>
          </a:p>
          <a:p>
            <a:pPr lvl="1" eaLnBrk="1" hangingPunct="1"/>
            <a:r>
              <a:rPr lang="en-US">
                <a:uFillTx/>
              </a:rPr>
              <a:t>Nasotracheal</a:t>
            </a:r>
          </a:p>
          <a:p>
            <a:pPr lvl="1" eaLnBrk="1" hangingPunct="1"/>
            <a:r>
              <a:rPr lang="en-US">
                <a:uFillTx/>
              </a:rPr>
              <a:t>Orotracheal</a:t>
            </a:r>
          </a:p>
          <a:p>
            <a:pPr lvl="1" eaLnBrk="1" hangingPunct="1"/>
            <a:r>
              <a:rPr lang="en-US">
                <a:uFillTx/>
              </a:rPr>
              <a:t>Surgical routes</a:t>
            </a:r>
          </a:p>
        </p:txBody>
      </p:sp>
      <p:pic>
        <p:nvPicPr>
          <p:cNvPr id="2" name="Picture 1"/>
          <p:cNvPicPr/>
          <p:nvPr/>
        </p:nvPicPr>
        <p:blipFill>
          <a:blip r:embed="rId3"/>
          <a:stretch>
            <a:fillRect/>
          </a:stretch>
        </p:blipFill>
        <p:spPr>
          <a:xfrm>
            <a:off x="753598" y="2289695"/>
            <a:ext cx="3392129" cy="2743200"/>
          </a:xfrm>
          <a:prstGeom prst="rect">
            <a:avLst/>
          </a:prstGeom>
        </p:spPr>
      </p:pic>
    </p:spTree>
  </p:cSld>
  <p:clrMapOvr>
    <a:masterClrMapping/>
  </p:clrMapOvr>
</p:sld>
</file>

<file path=ppt/theme/theme1.xml><?xml version="1.0" encoding="utf-8"?>
<a:theme xmlns:a="http://schemas.openxmlformats.org/drawingml/2006/main" name="nền xanh dương đậm">
  <a:themeElements>
    <a:clrScheme name="Custom 10">
      <a:dk1>
        <a:srgbClr val="4D4D4D"/>
      </a:dk1>
      <a:lt1>
        <a:srgbClr val="FFFFFF"/>
      </a:lt1>
      <a:dk2>
        <a:srgbClr val="4D4D4D"/>
      </a:dk2>
      <a:lt2>
        <a:srgbClr val="1F367F"/>
      </a:lt2>
      <a:accent1>
        <a:srgbClr val="104BB0"/>
      </a:accent1>
      <a:accent2>
        <a:srgbClr val="0647DA"/>
      </a:accent2>
      <a:accent3>
        <a:srgbClr val="FFFFFF"/>
      </a:accent3>
      <a:accent4>
        <a:srgbClr val="404040"/>
      </a:accent4>
      <a:accent5>
        <a:srgbClr val="0C98DA"/>
      </a:accent5>
      <a:accent6>
        <a:srgbClr val="104BB0"/>
      </a:accent6>
      <a:hlink>
        <a:srgbClr val="0C98DA"/>
      </a:hlink>
      <a:folHlink>
        <a:srgbClr val="DDDDD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raClrScheme>
      <a:clrScheme name="powerpoint-template-24 1">
        <a:dk1>
          <a:srgbClr val="4D4D4D"/>
        </a:dk1>
        <a:lt1>
          <a:srgbClr val="FFFFFF"/>
        </a:lt1>
        <a:dk2>
          <a:srgbClr val="4D4D4D"/>
        </a:dk2>
        <a:lt2>
          <a:srgbClr val="0C209B"/>
        </a:lt2>
        <a:accent1>
          <a:srgbClr val="2167BF"/>
        </a:accent1>
        <a:accent2>
          <a:srgbClr val="C60C0D"/>
        </a:accent2>
        <a:accent3>
          <a:srgbClr val="FFFFFF"/>
        </a:accent3>
        <a:accent4>
          <a:srgbClr val="404040"/>
        </a:accent4>
        <a:accent5>
          <a:srgbClr val="ABB8DC"/>
        </a:accent5>
        <a:accent6>
          <a:srgbClr val="B30A0B"/>
        </a:accent6>
        <a:hlink>
          <a:srgbClr val="4793C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0E0F83"/>
        </a:lt2>
        <a:accent1>
          <a:srgbClr val="4049D2"/>
        </a:accent1>
        <a:accent2>
          <a:srgbClr val="494FD9"/>
        </a:accent2>
        <a:accent3>
          <a:srgbClr val="FFFFFF"/>
        </a:accent3>
        <a:accent4>
          <a:srgbClr val="404040"/>
        </a:accent4>
        <a:accent5>
          <a:srgbClr val="AFB1E5"/>
        </a:accent5>
        <a:accent6>
          <a:srgbClr val="4147C4"/>
        </a:accent6>
        <a:hlink>
          <a:srgbClr val="757DD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4B8ACD"/>
        </a:lt2>
        <a:accent1>
          <a:srgbClr val="5C98C2"/>
        </a:accent1>
        <a:accent2>
          <a:srgbClr val="93BAD6"/>
        </a:accent2>
        <a:accent3>
          <a:srgbClr val="FFFFFF"/>
        </a:accent3>
        <a:accent4>
          <a:srgbClr val="404040"/>
        </a:accent4>
        <a:accent5>
          <a:srgbClr val="B5CADD"/>
        </a:accent5>
        <a:accent6>
          <a:srgbClr val="85A8C2"/>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114682"/>
        </a:lt2>
        <a:accent1>
          <a:srgbClr val="295B99"/>
        </a:accent1>
        <a:accent2>
          <a:srgbClr val="406DA6"/>
        </a:accent2>
        <a:accent3>
          <a:srgbClr val="FFFFFF"/>
        </a:accent3>
        <a:accent4>
          <a:srgbClr val="404040"/>
        </a:accent4>
        <a:accent5>
          <a:srgbClr val="ACB5CA"/>
        </a:accent5>
        <a:accent6>
          <a:srgbClr val="396296"/>
        </a:accent6>
        <a:hlink>
          <a:srgbClr val="5F84B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1984CC"/>
        </a:lt2>
        <a:accent1>
          <a:srgbClr val="0960AF"/>
        </a:accent1>
        <a:accent2>
          <a:srgbClr val="05438C"/>
        </a:accent2>
        <a:accent3>
          <a:srgbClr val="FFFFFF"/>
        </a:accent3>
        <a:accent4>
          <a:srgbClr val="404040"/>
        </a:accent4>
        <a:accent5>
          <a:srgbClr val="AAB6D4"/>
        </a:accent5>
        <a:accent6>
          <a:srgbClr val="043C7E"/>
        </a:accent6>
        <a:hlink>
          <a:srgbClr val="02306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116DE4"/>
        </a:lt2>
        <a:accent1>
          <a:srgbClr val="235CAF"/>
        </a:accent1>
        <a:accent2>
          <a:srgbClr val="54A1EE"/>
        </a:accent2>
        <a:accent3>
          <a:srgbClr val="FFFFFF"/>
        </a:accent3>
        <a:accent4>
          <a:srgbClr val="404040"/>
        </a:accent4>
        <a:accent5>
          <a:srgbClr val="ACB5D4"/>
        </a:accent5>
        <a:accent6>
          <a:srgbClr val="4B91D8"/>
        </a:accent6>
        <a:hlink>
          <a:srgbClr val="1391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4188D7"/>
        </a:lt2>
        <a:accent1>
          <a:srgbClr val="4C9CD2"/>
        </a:accent1>
        <a:accent2>
          <a:srgbClr val="84BEE6"/>
        </a:accent2>
        <a:accent3>
          <a:srgbClr val="FFFFFF"/>
        </a:accent3>
        <a:accent4>
          <a:srgbClr val="404040"/>
        </a:accent4>
        <a:accent5>
          <a:srgbClr val="B2CBE5"/>
        </a:accent5>
        <a:accent6>
          <a:srgbClr val="77ACD0"/>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0190F1"/>
        </a:lt2>
        <a:accent1>
          <a:srgbClr val="1FA4FF"/>
        </a:accent1>
        <a:accent2>
          <a:srgbClr val="21C5FF"/>
        </a:accent2>
        <a:accent3>
          <a:srgbClr val="FFFFFF"/>
        </a:accent3>
        <a:accent4>
          <a:srgbClr val="404040"/>
        </a:accent4>
        <a:accent5>
          <a:srgbClr val="ABCFFF"/>
        </a:accent5>
        <a:accent6>
          <a:srgbClr val="1DB2E7"/>
        </a:accent6>
        <a:hlink>
          <a:srgbClr val="21D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005BE2"/>
        </a:lt2>
        <a:accent1>
          <a:srgbClr val="1F84FF"/>
        </a:accent1>
        <a:accent2>
          <a:srgbClr val="21AAFF"/>
        </a:accent2>
        <a:accent3>
          <a:srgbClr val="FFFFFF"/>
        </a:accent3>
        <a:accent4>
          <a:srgbClr val="404040"/>
        </a:accent4>
        <a:accent5>
          <a:srgbClr val="ABC2FF"/>
        </a:accent5>
        <a:accent6>
          <a:srgbClr val="1D9AE7"/>
        </a:accent6>
        <a:hlink>
          <a:srgbClr val="21C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44A6E8"/>
        </a:lt2>
        <a:accent1>
          <a:srgbClr val="0C84F2"/>
        </a:accent1>
        <a:accent2>
          <a:srgbClr val="086BE2"/>
        </a:accent2>
        <a:accent3>
          <a:srgbClr val="FFFFFF"/>
        </a:accent3>
        <a:accent4>
          <a:srgbClr val="404040"/>
        </a:accent4>
        <a:accent5>
          <a:srgbClr val="AAC2F7"/>
        </a:accent5>
        <a:accent6>
          <a:srgbClr val="0660CD"/>
        </a:accent6>
        <a:hlink>
          <a:srgbClr val="0454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44BDE8"/>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ED1313"/>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FFCF01"/>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5">
        <a:dk1>
          <a:srgbClr val="4D4D4D"/>
        </a:dk1>
        <a:lt1>
          <a:srgbClr val="FFFFFF"/>
        </a:lt1>
        <a:dk2>
          <a:srgbClr val="4D4D4D"/>
        </a:dk2>
        <a:lt2>
          <a:srgbClr val="9C0202"/>
        </a:lt2>
        <a:accent1>
          <a:srgbClr val="EB0903"/>
        </a:accent1>
        <a:accent2>
          <a:srgbClr val="ED4D05"/>
        </a:accent2>
        <a:accent3>
          <a:srgbClr val="FFFFFF"/>
        </a:accent3>
        <a:accent4>
          <a:srgbClr val="404040"/>
        </a:accent4>
        <a:accent5>
          <a:srgbClr val="F3AAAA"/>
        </a:accent5>
        <a:accent6>
          <a:srgbClr val="D74504"/>
        </a:accent6>
        <a:hlink>
          <a:srgbClr val="FEB116"/>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nền xanh dương đậm</Template>
  <TotalTime>4688</TotalTime>
  <Words>5988</Words>
  <Application>Microsoft Office PowerPoint</Application>
  <PresentationFormat>On-screen Show (4:3)</PresentationFormat>
  <Paragraphs>503</Paragraphs>
  <Slides>53</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Microsoft Sans Serif</vt:lpstr>
      <vt:lpstr>Segoe UI</vt:lpstr>
      <vt:lpstr>Segoe UI Semibold</vt:lpstr>
      <vt:lpstr>Wingdings</vt:lpstr>
      <vt:lpstr>nền xanh dương đậm</vt:lpstr>
      <vt:lpstr>CHẤN THƯƠNG – VẾT THƯƠNG NGỰC</vt:lpstr>
      <vt:lpstr>ĐẠI CƯƠNG</vt:lpstr>
      <vt:lpstr>QUI TRÌNH</vt:lpstr>
      <vt:lpstr>PowerPoint Presentation</vt:lpstr>
      <vt:lpstr>Airway management </vt:lpstr>
      <vt:lpstr>Kiểm tra đường thở</vt:lpstr>
      <vt:lpstr>Airway management with cervical spine protection</vt:lpstr>
      <vt:lpstr>Hard collar</vt:lpstr>
      <vt:lpstr>Đặt nội khí quản</vt:lpstr>
      <vt:lpstr>Mở khí quản (tracheostomy)</vt:lpstr>
      <vt:lpstr>Breathing and ventilation</vt:lpstr>
      <vt:lpstr>Tension pneumothorax</vt:lpstr>
      <vt:lpstr>Open pneumothorax</vt:lpstr>
      <vt:lpstr>Flail chest (mảng sườn di động)</vt:lpstr>
      <vt:lpstr>PowerPoint Presentation</vt:lpstr>
      <vt:lpstr>Circulation and heamorhage control</vt:lpstr>
      <vt:lpstr>Shock</vt:lpstr>
      <vt:lpstr>Kiểm soát chảy máu</vt:lpstr>
      <vt:lpstr>Lập đường truyền tĩnh mạch</vt:lpstr>
      <vt:lpstr>Đáp ứng sau truyền dịch (Fluid resuscitation)</vt:lpstr>
      <vt:lpstr>Life-threatening injuries (tổn thương "chết người")</vt:lpstr>
      <vt:lpstr>Persistent hypotension</vt:lpstr>
      <vt:lpstr>Heamorrhage </vt:lpstr>
      <vt:lpstr>Tràn máu màng phổi lượng nhiều</vt:lpstr>
      <vt:lpstr>Chèn ép tim</vt:lpstr>
      <vt:lpstr>Disability and exposure</vt:lpstr>
      <vt:lpstr>Disability and exposure</vt:lpstr>
      <vt:lpstr>Emergency department thoracotomy (EDT)</vt:lpstr>
      <vt:lpstr>EDT</vt:lpstr>
      <vt:lpstr>EDT</vt:lpstr>
      <vt:lpstr>EDT</vt:lpstr>
      <vt:lpstr>EDT</vt:lpstr>
      <vt:lpstr>Thuyên tắc khí</vt:lpstr>
      <vt:lpstr>PowerPoint Presentation</vt:lpstr>
      <vt:lpstr>Chấn thương ngực</vt:lpstr>
      <vt:lpstr>PowerPoint Presentation</vt:lpstr>
      <vt:lpstr>DẪN LƯU MÀNG PHỔI</vt:lpstr>
      <vt:lpstr>Mục tiêu  </vt:lpstr>
      <vt:lpstr>Định nghĩa</vt:lpstr>
      <vt:lpstr>Mục tiêu</vt:lpstr>
      <vt:lpstr>Chỉ định :  </vt:lpstr>
      <vt:lpstr>Vị trí dẫn lưu</vt:lpstr>
      <vt:lpstr>Nguyên tắc</vt:lpstr>
      <vt:lpstr>Phương tiện </vt:lpstr>
      <vt:lpstr>PowerPoint Presentation</vt:lpstr>
      <vt:lpstr>Kỹ thuật</vt:lpstr>
      <vt:lpstr>Chăm sóc dẫn lưu màng phổi</vt:lpstr>
      <vt:lpstr>Theo dõi bình dẫn lưu</vt:lpstr>
      <vt:lpstr>Đánh giá hệ thống ống dẫn lưu</vt:lpstr>
      <vt:lpstr>Rút dẫn lưu MP</vt:lpstr>
      <vt:lpstr>Biến chứng</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Huy</dc:creator>
  <cp:lastModifiedBy>Vo Chau Hoang Long</cp:lastModifiedBy>
  <cp:revision>134</cp:revision>
  <dcterms:created xsi:type="dcterms:W3CDTF">2013-06-15T06:13:38Z</dcterms:created>
  <dcterms:modified xsi:type="dcterms:W3CDTF">2021-09-09T05:36:06Z</dcterms:modified>
</cp:coreProperties>
</file>